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82" r:id="rId4"/>
    <p:sldId id="260" r:id="rId5"/>
    <p:sldId id="263" r:id="rId6"/>
    <p:sldId id="277" r:id="rId7"/>
    <p:sldId id="280" r:id="rId8"/>
    <p:sldId id="276" r:id="rId9"/>
    <p:sldId id="281" r:id="rId10"/>
    <p:sldId id="285" r:id="rId11"/>
    <p:sldId id="279" r:id="rId12"/>
    <p:sldId id="271" r:id="rId13"/>
    <p:sldId id="272" r:id="rId14"/>
    <p:sldId id="273" r:id="rId15"/>
    <p:sldId id="275" r:id="rId16"/>
    <p:sldId id="274" r:id="rId17"/>
    <p:sldId id="265" r:id="rId18"/>
    <p:sldId id="270" r:id="rId19"/>
    <p:sldId id="259" r:id="rId20"/>
    <p:sldId id="284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7" d="100"/>
          <a:sy n="37" d="100"/>
        </p:scale>
        <p:origin x="-2316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Информация</a:t>
            </a:r>
            <a:r>
              <a:rPr lang="ru-RU" baseline="0" dirty="0" smtClean="0"/>
              <a:t>  во время общения</a:t>
            </a:r>
            <a:endParaRPr lang="ru-RU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 данным исследований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Из слов </c:v>
                </c:pt>
                <c:pt idx="1">
                  <c:v>из интонации</c:v>
                </c:pt>
                <c:pt idx="2">
                  <c:v>из невербальных сигналов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7.0000000000000021E-2</c:v>
                </c:pt>
                <c:pt idx="1">
                  <c:v>0.33000000000000007</c:v>
                </c:pt>
                <c:pt idx="2">
                  <c:v>0.55000000000000004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7923B-066A-4E41-AA91-C94742BE070C}" type="datetimeFigureOut">
              <a:rPr lang="ru-RU" smtClean="0"/>
              <a:pPr/>
              <a:t>25.02.2017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E5391-E947-47AA-903B-5101530942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slide" Target="slide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image" Target="../media/image6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slide" Target="slide18.xml"/><Relationship Id="rId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8573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Мастер-класс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«Использование невербальных средств общения»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/>
              <a:t>Пакулова Елена Петровна</a:t>
            </a:r>
            <a:br>
              <a:rPr lang="ru-RU" b="1" dirty="0" smtClean="0"/>
            </a:br>
            <a:r>
              <a:rPr lang="ru-RU" b="1" dirty="0" smtClean="0"/>
              <a:t>Учитель русского языка и литературы</a:t>
            </a:r>
            <a:br>
              <a:rPr lang="ru-RU" b="1" dirty="0" smtClean="0"/>
            </a:br>
            <a:r>
              <a:rPr lang="ru-RU" b="1" dirty="0" smtClean="0"/>
              <a:t>МОБУ </a:t>
            </a:r>
            <a:r>
              <a:rPr lang="ru-RU" b="1" dirty="0" err="1" smtClean="0"/>
              <a:t>Усть-Ивановская</a:t>
            </a:r>
            <a:r>
              <a:rPr lang="ru-RU" b="1" dirty="0" smtClean="0"/>
              <a:t> школа</a:t>
            </a:r>
            <a:br>
              <a:rPr lang="ru-RU" b="1" dirty="0" smtClean="0"/>
            </a:br>
            <a:r>
              <a:rPr lang="ru-RU" b="1" dirty="0" smtClean="0"/>
              <a:t>2017г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736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/>
              <a:t>Зачастую мы очень много с вами  говорим, </a:t>
            </a:r>
            <a:br>
              <a:rPr lang="ru-RU" sz="2400" b="1" dirty="0" smtClean="0"/>
            </a:br>
            <a:r>
              <a:rPr lang="ru-RU" sz="2400" b="1" dirty="0" smtClean="0"/>
              <a:t>Порой не замечая  даже, сколько. </a:t>
            </a:r>
            <a:br>
              <a:rPr lang="ru-RU" sz="2400" b="1" dirty="0" smtClean="0"/>
            </a:br>
            <a:r>
              <a:rPr lang="ru-RU" sz="2400" b="1" dirty="0" smtClean="0"/>
              <a:t>И иногда так хочется воскликнуть: </a:t>
            </a:r>
            <a:br>
              <a:rPr lang="ru-RU" sz="2400" b="1" dirty="0" smtClean="0"/>
            </a:br>
            <a:r>
              <a:rPr lang="ru-RU" sz="2400" b="1" dirty="0" smtClean="0"/>
              <a:t> -Друг мой, помолчим.</a:t>
            </a:r>
            <a:br>
              <a:rPr lang="ru-RU" sz="2400" b="1" dirty="0" smtClean="0"/>
            </a:br>
            <a:r>
              <a:rPr lang="ru-RU" sz="2400" b="1" dirty="0" smtClean="0"/>
              <a:t>-Ты посиди со мной в тиши и только…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Картинки по запросу картинки два человека сидят спиной друг друг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429000"/>
            <a:ext cx="8072494" cy="33073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142852"/>
            <a:ext cx="842968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Невербальные средства общения</a:t>
            </a:r>
            <a:endParaRPr lang="ru-RU" sz="4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По данным исследований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0" y="1571612"/>
          <a:ext cx="9144000" cy="5286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>
            <a:spLocks noChangeArrowheads="1" noChangeShapeType="1" noTextEdit="1"/>
          </p:cNvSpPr>
          <p:nvPr/>
        </p:nvSpPr>
        <p:spPr bwMode="auto">
          <a:xfrm>
            <a:off x="381000" y="304800"/>
            <a:ext cx="8458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невербальные средства общения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0" y="914400"/>
            <a:ext cx="9144000" cy="5943600"/>
            <a:chOff x="0" y="576"/>
            <a:chExt cx="5952" cy="3744"/>
          </a:xfrm>
        </p:grpSpPr>
        <p:pic>
          <p:nvPicPr>
            <p:cNvPr id="24580" name="Picture 4" descr="неверб средства общения схема"/>
            <p:cNvPicPr>
              <a:picLocks noChangeAspect="1" noChangeArrowheads="1"/>
            </p:cNvPicPr>
            <p:nvPr/>
          </p:nvPicPr>
          <p:blipFill>
            <a:blip r:embed="rId2"/>
            <a:srcRect t="31865"/>
            <a:stretch>
              <a:fillRect/>
            </a:stretch>
          </p:blipFill>
          <p:spPr bwMode="auto">
            <a:xfrm>
              <a:off x="0" y="768"/>
              <a:ext cx="5952" cy="3552"/>
            </a:xfrm>
            <a:prstGeom prst="rect">
              <a:avLst/>
            </a:prstGeom>
            <a:noFill/>
            <a:ln w="9525">
              <a:solidFill>
                <a:srgbClr val="FF6600"/>
              </a:solidFill>
              <a:miter lim="800000"/>
              <a:headEnd/>
              <a:tailEnd/>
            </a:ln>
          </p:spPr>
        </p:pic>
        <p:sp>
          <p:nvSpPr>
            <p:cNvPr id="24581" name="Line 5"/>
            <p:cNvSpPr>
              <a:spLocks noChangeShapeType="1"/>
            </p:cNvSpPr>
            <p:nvPr/>
          </p:nvSpPr>
          <p:spPr bwMode="auto">
            <a:xfrm flipH="1">
              <a:off x="720" y="576"/>
              <a:ext cx="1152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582" name="Line 6"/>
            <p:cNvSpPr>
              <a:spLocks noChangeShapeType="1"/>
            </p:cNvSpPr>
            <p:nvPr/>
          </p:nvSpPr>
          <p:spPr bwMode="auto">
            <a:xfrm flipH="1">
              <a:off x="1632" y="576"/>
              <a:ext cx="72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583" name="Line 7"/>
            <p:cNvSpPr>
              <a:spLocks noChangeShapeType="1"/>
            </p:cNvSpPr>
            <p:nvPr/>
          </p:nvSpPr>
          <p:spPr bwMode="auto">
            <a:xfrm>
              <a:off x="2880" y="6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584" name="Line 8"/>
            <p:cNvSpPr>
              <a:spLocks noChangeShapeType="1"/>
            </p:cNvSpPr>
            <p:nvPr/>
          </p:nvSpPr>
          <p:spPr bwMode="auto">
            <a:xfrm>
              <a:off x="3744" y="576"/>
              <a:ext cx="33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585" name="Line 9"/>
            <p:cNvSpPr>
              <a:spLocks noChangeShapeType="1"/>
            </p:cNvSpPr>
            <p:nvPr/>
          </p:nvSpPr>
          <p:spPr bwMode="auto">
            <a:xfrm>
              <a:off x="4224" y="576"/>
              <a:ext cx="1104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586" name="WordArt 10"/>
          <p:cNvSpPr>
            <a:spLocks noChangeArrowheads="1" noChangeShapeType="1" noTextEdit="1"/>
          </p:cNvSpPr>
          <p:nvPr/>
        </p:nvSpPr>
        <p:spPr bwMode="auto">
          <a:xfrm>
            <a:off x="6019800" y="3962400"/>
            <a:ext cx="234315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Не используются</a:t>
            </a:r>
          </a:p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звуки</a:t>
            </a:r>
          </a:p>
        </p:txBody>
      </p:sp>
      <p:sp>
        <p:nvSpPr>
          <p:cNvPr id="24587" name="WordArt 11"/>
          <p:cNvSpPr>
            <a:spLocks noChangeArrowheads="1" noChangeShapeType="1" noTextEdit="1"/>
          </p:cNvSpPr>
          <p:nvPr/>
        </p:nvSpPr>
        <p:spPr bwMode="auto">
          <a:xfrm>
            <a:off x="7010400" y="5257800"/>
            <a:ext cx="228600" cy="1133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</a:rPr>
              <a:t>?</a:t>
            </a:r>
          </a:p>
        </p:txBody>
      </p:sp>
      <p:sp>
        <p:nvSpPr>
          <p:cNvPr id="24588" name="WordArt 12"/>
          <p:cNvSpPr>
            <a:spLocks noChangeArrowheads="1" noChangeShapeType="1" noTextEdit="1"/>
          </p:cNvSpPr>
          <p:nvPr/>
        </p:nvSpPr>
        <p:spPr bwMode="auto">
          <a:xfrm>
            <a:off x="6705600" y="5486400"/>
            <a:ext cx="9715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речи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 animBg="1"/>
      <p:bldP spid="24587" grpId="0" animBg="1"/>
      <p:bldP spid="245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29550" cy="1143000"/>
          </a:xfrm>
        </p:spPr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Такесика</a:t>
            </a:r>
            <a:endParaRPr lang="fr-FR" sz="6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Espace réservé du contenu 2"/>
          <p:cNvSpPr>
            <a:spLocks noGrp="1"/>
          </p:cNvSpPr>
          <p:nvPr>
            <p:ph idx="1"/>
          </p:nvPr>
        </p:nvSpPr>
        <p:spPr>
          <a:xfrm>
            <a:off x="0" y="1357298"/>
            <a:ext cx="8829675" cy="202565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err="1" smtClean="0"/>
              <a:t>Такесика</a:t>
            </a:r>
            <a:r>
              <a:rPr lang="ru-RU" sz="2400" b="1" dirty="0" smtClean="0"/>
              <a:t> изучает прикосновения в ситуации общения. К </a:t>
            </a:r>
            <a:r>
              <a:rPr lang="ru-RU" sz="2400" b="1" dirty="0" err="1" smtClean="0"/>
              <a:t>такесическим</a:t>
            </a:r>
            <a:r>
              <a:rPr lang="ru-RU" sz="2400" b="1" dirty="0" smtClean="0"/>
              <a:t> средствам общения относятся динамические прикосновения в форме рукопожатия, похлопывания, поцелуя. Доказано, что динамические прикосновения являются биологически необходимой формой стимуляции. </a:t>
            </a:r>
          </a:p>
        </p:txBody>
      </p:sp>
      <p:pic>
        <p:nvPicPr>
          <p:cNvPr id="1026" name="Picture 2" descr="C:\Documents and Settings\Admin\Рабочий стол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00438"/>
            <a:ext cx="207170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Documents and Settings\Admin\Рабочий стол\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429000"/>
            <a:ext cx="1928826" cy="2893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Documents and Settings\Admin\Рабочий стол\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3214686"/>
            <a:ext cx="2497277" cy="3326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7" name="Picture 3" descr="C:\Documents and Settings\Admin\Рабочий стол\images.jpe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29625" y="6072188"/>
            <a:ext cx="3619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3071810"/>
            <a:ext cx="8543956" cy="3571900"/>
          </a:xfrm>
        </p:spPr>
        <p:txBody>
          <a:bodyPr>
            <a:normAutofit fontScale="55000" lnSpcReduction="20000"/>
          </a:bodyPr>
          <a:lstStyle/>
          <a:p>
            <a:r>
              <a:rPr lang="ru-RU" b="1" dirty="0" smtClean="0"/>
              <a:t>-Если </a:t>
            </a:r>
            <a:r>
              <a:rPr lang="ru-RU" b="1" dirty="0"/>
              <a:t>при встрече человек первым раскрывает ладонь для рукопожатия, это говорит о его безграничном доверии к вам. </a:t>
            </a:r>
            <a:endParaRPr lang="ru-RU" b="1" dirty="0" smtClean="0"/>
          </a:p>
          <a:p>
            <a:r>
              <a:rPr lang="ru-RU" b="1" dirty="0"/>
              <a:t>-</a:t>
            </a:r>
            <a:r>
              <a:rPr lang="ru-RU" b="1" dirty="0" smtClean="0"/>
              <a:t>Если </a:t>
            </a:r>
            <a:r>
              <a:rPr lang="ru-RU" b="1" dirty="0"/>
              <a:t>во время рукопожатия человек берется не за ладонь, а ближе к запястью, это говорит о его подозрительном настрое. Именно так во времена Римской империи проверяли, если ли в рукаве собеседника </a:t>
            </a:r>
            <a:r>
              <a:rPr lang="ru-RU" b="1" dirty="0" smtClean="0"/>
              <a:t>кинжал.-</a:t>
            </a:r>
          </a:p>
          <a:p>
            <a:r>
              <a:rPr lang="ru-RU" b="1" dirty="0"/>
              <a:t>-</a:t>
            </a:r>
            <a:r>
              <a:rPr lang="ru-RU" b="1" dirty="0" smtClean="0"/>
              <a:t>Если </a:t>
            </a:r>
            <a:r>
              <a:rPr lang="ru-RU" b="1" dirty="0"/>
              <a:t>человек крепко пожимает вам руку или обхватывает двумя ладонями, энергично встряхивая (возможно, даже причиняя вам дискомфорт), это свидетельствует лишь о его искренней радости по поводу встречи с вами. </a:t>
            </a:r>
            <a:endParaRPr lang="ru-RU" b="1" dirty="0" smtClean="0"/>
          </a:p>
          <a:p>
            <a:r>
              <a:rPr lang="ru-RU" b="1" dirty="0"/>
              <a:t>-</a:t>
            </a:r>
            <a:r>
              <a:rPr lang="ru-RU" b="1" dirty="0" smtClean="0"/>
              <a:t>Если </a:t>
            </a:r>
            <a:r>
              <a:rPr lang="ru-RU" b="1" dirty="0"/>
              <a:t>во время рукопожатия вы почувствовали, что рука вашего собеседника вялая, то продуктивного общения не получится, ведь он не настроен с вами контактировать. Если человек подает руку ладонью вниз, он на подсознательном уровне стремится доминировать над вами. </a:t>
            </a:r>
            <a:endParaRPr lang="ru-RU" b="1" dirty="0" smtClean="0"/>
          </a:p>
          <a:p>
            <a:r>
              <a:rPr lang="ru-RU" b="1" dirty="0"/>
              <a:t>-</a:t>
            </a:r>
            <a:r>
              <a:rPr lang="ru-RU" b="1" dirty="0" smtClean="0"/>
              <a:t>Похлопывание </a:t>
            </a:r>
            <a:r>
              <a:rPr lang="ru-RU" b="1" dirty="0"/>
              <a:t>по плечу означает дружественный настрой. </a:t>
            </a:r>
          </a:p>
        </p:txBody>
      </p:sp>
      <p:pic>
        <p:nvPicPr>
          <p:cNvPr id="18434" name="Picture 2" descr="значение невербальных жест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0"/>
            <a:ext cx="4357718" cy="3172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Жесты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357298"/>
            <a:ext cx="87154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руки контактируют с любым предметом, это говорит 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неуверенности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-Если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человек поглаживает подбородок, он обдумывает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предложение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Закусывание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пальца, карандаша или дужки очков означает, что человек вас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оценивает.</a:t>
            </a: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Поглаживание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тыльной стороны шеи означает гнев или ощущение угрозы от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вас.</a:t>
            </a: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Если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человек потирает ладони, он рассчитывает на получение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выгоды.</a:t>
            </a:r>
          </a:p>
          <a:p>
            <a:pPr>
              <a:buFontTx/>
              <a:buChar char="-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Если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носки стоп раздвинуты в стороны, человек ощущает превосходство над вами.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7752" y="4143380"/>
            <a:ext cx="4572032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О </a:t>
            </a:r>
            <a:r>
              <a:rPr lang="ru-RU" sz="3100" b="1" dirty="0" err="1" smtClean="0"/>
              <a:t>кей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/>
              <a:t>во Франции означает “ноль”, в Японии – “деньги”, а в Тунисе (приблизительно) – “До тех пор ты и </a:t>
            </a:r>
            <a:r>
              <a:rPr lang="ru-RU" b="1" dirty="0"/>
              <a:t>жил...”. </a:t>
            </a:r>
          </a:p>
        </p:txBody>
      </p:sp>
      <p:pic>
        <p:nvPicPr>
          <p:cNvPr id="4" name="Содержимое 3" descr="6019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2974979"/>
            <a:ext cx="3012998" cy="3883021"/>
          </a:xfrm>
        </p:spPr>
      </p:pic>
      <p:pic>
        <p:nvPicPr>
          <p:cNvPr id="5" name="Рисунок 4" descr="6020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19348" cy="3929066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500298" y="642918"/>
            <a:ext cx="4572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Все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нормально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82296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"Рога", образованные из указательного пальца и мизинца, служат итальянцам для того, чтобы "от­вести дурной глаз". Попробуйте </a:t>
            </a:r>
            <a:r>
              <a:rPr lang="ru-RU" sz="2200" b="1" dirty="0" err="1">
                <a:latin typeface="Times New Roman" pitchFamily="18" charset="0"/>
                <a:cs typeface="Times New Roman" pitchFamily="18" charset="0"/>
              </a:rPr>
              <a:t>пожестикулировать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так перед французом - и он посчитает, что его хотят обозвать рогоносцем.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4" name="Содержимое 3" descr="6019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0161" y="1928802"/>
            <a:ext cx="2745331" cy="45720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Поиграем 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Дистанция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500174"/>
            <a:ext cx="90011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</a:rPr>
              <a:t>Д</a:t>
            </a:r>
            <a:r>
              <a:rPr lang="ru-RU" sz="2400" b="1" dirty="0" smtClean="0">
                <a:solidFill>
                  <a:srgbClr val="C00000"/>
                </a:solidFill>
              </a:rPr>
              <a:t>о </a:t>
            </a:r>
            <a:r>
              <a:rPr lang="ru-RU" sz="2400" b="1" dirty="0">
                <a:solidFill>
                  <a:srgbClr val="C00000"/>
                </a:solidFill>
              </a:rPr>
              <a:t>полуметра </a:t>
            </a:r>
            <a:r>
              <a:rPr lang="ru-RU" sz="2400" b="1" dirty="0"/>
              <a:t>- это интимное расстояние между близкими людьми, находящимися в доверительных отношениях</a:t>
            </a:r>
            <a:r>
              <a:rPr lang="ru-RU" sz="2400" b="1" dirty="0" smtClean="0"/>
              <a:t>;</a:t>
            </a:r>
          </a:p>
          <a:p>
            <a:pPr algn="just"/>
            <a:r>
              <a:rPr lang="ru-RU" sz="2400" b="1" dirty="0" smtClean="0"/>
              <a:t> </a:t>
            </a:r>
            <a:r>
              <a:rPr lang="ru-RU" sz="2400" b="1" dirty="0">
                <a:solidFill>
                  <a:srgbClr val="C00000"/>
                </a:solidFill>
              </a:rPr>
              <a:t>от 0,5 до 1,5 м </a:t>
            </a:r>
            <a:r>
              <a:rPr lang="ru-RU" sz="2400" b="1" dirty="0"/>
              <a:t>- это межличностное расстояние для приятельского общения; </a:t>
            </a:r>
            <a:endParaRPr lang="ru-RU" sz="2400" b="1" dirty="0" smtClean="0"/>
          </a:p>
          <a:p>
            <a:pPr algn="just"/>
            <a:r>
              <a:rPr lang="ru-RU" sz="2400" b="1" dirty="0" smtClean="0">
                <a:solidFill>
                  <a:srgbClr val="C00000"/>
                </a:solidFill>
              </a:rPr>
              <a:t>1,5-3,5 </a:t>
            </a:r>
            <a:r>
              <a:rPr lang="ru-RU" sz="2400" b="1" dirty="0">
                <a:solidFill>
                  <a:srgbClr val="C00000"/>
                </a:solidFill>
              </a:rPr>
              <a:t>м</a:t>
            </a:r>
            <a:r>
              <a:rPr lang="ru-RU" sz="2400" b="1" dirty="0"/>
              <a:t> - социальная дистанция, которая является комфортной для взаимодействия между малознакомыми людьми, а также по деловым вопросам; </a:t>
            </a:r>
            <a:endParaRPr lang="ru-RU" sz="2400" b="1" dirty="0" smtClean="0"/>
          </a:p>
          <a:p>
            <a:pPr algn="just"/>
            <a:r>
              <a:rPr lang="ru-RU" sz="2400" b="1" dirty="0" smtClean="0">
                <a:solidFill>
                  <a:srgbClr val="C00000"/>
                </a:solidFill>
              </a:rPr>
              <a:t>3,7 </a:t>
            </a:r>
            <a:r>
              <a:rPr lang="ru-RU" sz="2400" b="1" dirty="0">
                <a:solidFill>
                  <a:srgbClr val="C00000"/>
                </a:solidFill>
              </a:rPr>
              <a:t>м </a:t>
            </a:r>
            <a:r>
              <a:rPr lang="ru-RU" sz="2400" b="1" dirty="0"/>
              <a:t>- это публичное расстояние, с которого проводится выступление перед большой аудиторией.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Сигналы глаз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357188" y="1928813"/>
            <a:ext cx="8286750" cy="3857625"/>
          </a:xfrm>
        </p:spPr>
        <p:txBody>
          <a:bodyPr/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Основа для настоящего общения может быть установлена только тогда, когда вы общаетесь с человеком с глазу на глаз. Если при общении с одними людьми вы чувствуете себя уютно, то с другими вы чувствуете себя неуютно и недоверчиво. Рассмотрим несколько взглядов:</a:t>
            </a:r>
          </a:p>
          <a:p>
            <a:r>
              <a:rPr lang="ru-RU" sz="2400" dirty="0" smtClean="0">
                <a:solidFill>
                  <a:srgbClr val="C00000"/>
                </a:solidFill>
                <a:hlinkClick r:id="rId2" action="ppaction://hlinksldjump"/>
              </a:rPr>
              <a:t>Деловой взгляд</a:t>
            </a:r>
            <a:endParaRPr lang="ru-RU" sz="2400" dirty="0" smtClean="0">
              <a:solidFill>
                <a:srgbClr val="C00000"/>
              </a:solidFill>
            </a:endParaRPr>
          </a:p>
          <a:p>
            <a:r>
              <a:rPr lang="ru-RU" sz="2400" dirty="0" smtClean="0">
                <a:solidFill>
                  <a:srgbClr val="C00000"/>
                </a:solidFill>
                <a:hlinkClick r:id="rId3" action="ppaction://hlinksldjump"/>
              </a:rPr>
              <a:t>Социальный взгляд</a:t>
            </a:r>
            <a:endParaRPr lang="ru-RU" sz="2400" dirty="0" smtClean="0">
              <a:solidFill>
                <a:srgbClr val="C00000"/>
              </a:solidFill>
            </a:endParaRPr>
          </a:p>
          <a:p>
            <a:r>
              <a:rPr lang="ru-RU" sz="2400" dirty="0" smtClean="0">
                <a:solidFill>
                  <a:srgbClr val="C00000"/>
                </a:solidFill>
                <a:hlinkClick r:id="rId4" action="ppaction://hlinksldjump"/>
              </a:rPr>
              <a:t>Интимный взгляд</a:t>
            </a:r>
            <a:endParaRPr lang="ru-RU" sz="2400" dirty="0" smtClean="0">
              <a:solidFill>
                <a:srgbClr val="C00000"/>
              </a:solidFill>
            </a:endParaRPr>
          </a:p>
          <a:p>
            <a:r>
              <a:rPr lang="ru-RU" sz="2400" dirty="0" smtClean="0">
                <a:solidFill>
                  <a:srgbClr val="C00000"/>
                </a:solidFill>
                <a:hlinkClick r:id="rId5" action="ppaction://hlinksldjump"/>
              </a:rPr>
              <a:t>Прикрытые веки</a:t>
            </a:r>
            <a:endParaRPr lang="ru-RU" sz="2400" dirty="0" smtClean="0">
              <a:solidFill>
                <a:srgbClr val="C00000"/>
              </a:solidFill>
            </a:endParaRPr>
          </a:p>
          <a:p>
            <a:endParaRPr lang="ru-RU" sz="2400" dirty="0" smtClean="0">
              <a:solidFill>
                <a:srgbClr val="593B2A"/>
              </a:solidFill>
            </a:endParaRPr>
          </a:p>
          <a:p>
            <a:endParaRPr lang="ru-RU" dirty="0" smtClean="0"/>
          </a:p>
        </p:txBody>
      </p:sp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5072066" y="1285860"/>
            <a:ext cx="36668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Глаза – зеркало души</a:t>
            </a:r>
          </a:p>
        </p:txBody>
      </p:sp>
      <p:pic>
        <p:nvPicPr>
          <p:cNvPr id="12293" name="Picture 3" descr="C:\Documents and Settings\Admin\Рабочий стол\images.jpe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50" y="5857875"/>
            <a:ext cx="433388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Деловой взгляд</a:t>
            </a:r>
          </a:p>
        </p:txBody>
      </p:sp>
      <p:pic>
        <p:nvPicPr>
          <p:cNvPr id="4" name="Picture 2" descr="C:\Documents and Settings\Admin\Рабочий стол\clip_image00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3221" y="1428736"/>
            <a:ext cx="3967539" cy="5429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7" name="Picture 3" descr="C:\Documents and Settings\Admin\Рабочий стол\images.jpe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5857875"/>
            <a:ext cx="433388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Социальный взгляд</a:t>
            </a:r>
          </a:p>
        </p:txBody>
      </p:sp>
      <p:pic>
        <p:nvPicPr>
          <p:cNvPr id="23554" name="Picture 2" descr="C:\Documents and Settings\Admin\Рабочий стол\clip_image00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285860"/>
            <a:ext cx="4544212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1" name="Picture 3" descr="C:\Documents and Settings\Admin\Рабочий стол\images.jpe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50" y="5643563"/>
            <a:ext cx="433388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Прикрытые веки</a:t>
            </a:r>
          </a:p>
        </p:txBody>
      </p:sp>
      <p:pic>
        <p:nvPicPr>
          <p:cNvPr id="22531" name="Picture 3" descr="C:\Documents and Settings\Admin\Рабочий стол\clip_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285860"/>
            <a:ext cx="5159454" cy="557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9" name="Picture 3" descr="C:\Documents and Settings\Admin\Рабочий стол\images.jpe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50" y="5643563"/>
            <a:ext cx="433388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1571604" y="1571612"/>
            <a:ext cx="6715172" cy="4357718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Интимный взгляд</a:t>
            </a:r>
          </a:p>
        </p:txBody>
      </p:sp>
      <p:pic>
        <p:nvPicPr>
          <p:cNvPr id="24578" name="Picture 2" descr="C:\Documents and Settings\Admin\Рабочий стол\Копия clip_image00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428735"/>
            <a:ext cx="4286280" cy="5313985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5" name="Picture 3" descr="C:\Documents and Settings\Admin\Рабочий стол\images.jpe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50" y="5929313"/>
            <a:ext cx="433388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571604" y="1571612"/>
            <a:ext cx="6715172" cy="4357718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Мимика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3500438"/>
            <a:ext cx="83582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1. сощуренные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глаза и сжатые губы говорят о гневном настрое; 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2.приподнятые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брови и широко открытые глаза означают удивление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3.в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состоянии страха губы широко растянуты, а уголки их опущены вниз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4.счастье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характеризуется спокойным взглядом и слегка приподнятыми уголками рта; 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5. грустный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человек сводит брови вместе и опускает уголки губ. </a:t>
            </a:r>
          </a:p>
        </p:txBody>
      </p:sp>
      <p:pic>
        <p:nvPicPr>
          <p:cNvPr id="30722" name="Picture 2" descr="вербальные невербальные жест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9"/>
            <a:ext cx="5072098" cy="207170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невербальное общение жесты мим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8" cy="7072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Картинки по запросу картинки о невербальных средствах обще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610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Заключительные правила:</a:t>
            </a:r>
            <a:r>
              <a:rPr lang="ru-RU"/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ru-RU" b="1" dirty="0"/>
              <a:t>Не делайте скоропалительных выводов по одному единственному телодвижению собеседника. </a:t>
            </a:r>
          </a:p>
          <a:p>
            <a:pPr algn="just">
              <a:lnSpc>
                <a:spcPct val="90000"/>
              </a:lnSpc>
            </a:pPr>
            <a:r>
              <a:rPr lang="ru-RU" b="1" dirty="0"/>
              <a:t>Ждите, когда о состоянии его "скажут" и другие сигналы. </a:t>
            </a:r>
          </a:p>
          <a:p>
            <a:pPr algn="just">
              <a:lnSpc>
                <a:spcPct val="90000"/>
              </a:lnSpc>
            </a:pPr>
            <a:r>
              <a:rPr lang="ru-RU" b="1" dirty="0"/>
              <a:t>Обращайте внимание прежде всего на так называемые "мелочи". </a:t>
            </a:r>
          </a:p>
          <a:p>
            <a:pPr algn="just">
              <a:lnSpc>
                <a:spcPct val="90000"/>
              </a:lnSpc>
            </a:pPr>
            <a:r>
              <a:rPr lang="ru-RU" b="1" dirty="0"/>
              <a:t>Не подгоняйте наблюдение под уже сложившееся первое впечатление</a:t>
            </a:r>
            <a:r>
              <a:rPr lang="ru-RU" dirty="0"/>
              <a:t>.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Улыбайтесь и будьте счастливы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DSC073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  <a:effectLst>
            <a:softEdge rad="317500"/>
          </a:effectLst>
        </p:spPr>
      </p:pic>
      <p:pic>
        <p:nvPicPr>
          <p:cNvPr id="5" name="Рисунок 4" descr="20170216_103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373705" y="3087707"/>
            <a:ext cx="4825977" cy="271461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7" name="Рисунок 6" descr="IMG-20161121-WA001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4356"/>
            <a:ext cx="3013777" cy="535782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530</Words>
  <Application>Microsoft Office PowerPoint</Application>
  <PresentationFormat>Экран (4:3)</PresentationFormat>
  <Paragraphs>56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Мастер-класс «Использование невербальных средств общения» Пакулова Елена Петровна Учитель русского языка и литературы МОБУ Усть-Ивановская школа 2017г</vt:lpstr>
      <vt:lpstr>Зачастую мы очень много с вами  говорим,  Порой не замечая  даже, сколько.  И иногда так хочется воскликнуть:   -Друг мой, помолчим. -Ты посиди со мной в тиши и только…  </vt:lpstr>
      <vt:lpstr>По данным исследований</vt:lpstr>
      <vt:lpstr>Слайд 4</vt:lpstr>
      <vt:lpstr>Такесика</vt:lpstr>
      <vt:lpstr>Слайд 6</vt:lpstr>
      <vt:lpstr>Жесты</vt:lpstr>
      <vt:lpstr>О кей во Франции означает “ноль”, в Японии – “деньги”, а в Тунисе (приблизительно) – “До тех пор ты и жил...”. </vt:lpstr>
      <vt:lpstr>"Рога", образованные из указательного пальца и мизинца, служат итальянцам для того, чтобы "от­вести дурной глаз". Попробуйте пожестикулировать так перед французом - и он посчитает, что его хотят обозвать рогоносцем. </vt:lpstr>
      <vt:lpstr>Поиграем </vt:lpstr>
      <vt:lpstr>Дистанция</vt:lpstr>
      <vt:lpstr>Сигналы глаз</vt:lpstr>
      <vt:lpstr>Деловой взгляд</vt:lpstr>
      <vt:lpstr>Социальный взгляд</vt:lpstr>
      <vt:lpstr>Прикрытые веки</vt:lpstr>
      <vt:lpstr>Интимный взгляд</vt:lpstr>
      <vt:lpstr>Мимика </vt:lpstr>
      <vt:lpstr>Слайд 18</vt:lpstr>
      <vt:lpstr>Слайд 19</vt:lpstr>
      <vt:lpstr>Заключительные правила: </vt:lpstr>
      <vt:lpstr>Улыбайтесь и будьте счастливы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Зачастую мы очень много с вами  говорим,  Порой не замечая  даже, сколько.  И иногда так хочется воскликнуть:   «Друг мой, помолчим». Ты посиди со мной в тиши и только…</dc:title>
  <dc:creator>Aser</dc:creator>
  <cp:lastModifiedBy>Aser</cp:lastModifiedBy>
  <cp:revision>43</cp:revision>
  <dcterms:created xsi:type="dcterms:W3CDTF">2017-02-25T03:12:59Z</dcterms:created>
  <dcterms:modified xsi:type="dcterms:W3CDTF">2017-02-25T12:04:32Z</dcterms:modified>
</cp:coreProperties>
</file>