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62" r:id="rId2"/>
    <p:sldId id="356" r:id="rId3"/>
    <p:sldId id="357" r:id="rId4"/>
    <p:sldId id="358" r:id="rId5"/>
    <p:sldId id="256" r:id="rId6"/>
    <p:sldId id="337" r:id="rId7"/>
    <p:sldId id="339" r:id="rId8"/>
    <p:sldId id="341" r:id="rId9"/>
    <p:sldId id="340" r:id="rId10"/>
    <p:sldId id="336" r:id="rId11"/>
    <p:sldId id="334" r:id="rId12"/>
    <p:sldId id="335" r:id="rId13"/>
    <p:sldId id="324" r:id="rId14"/>
    <p:sldId id="326" r:id="rId15"/>
    <p:sldId id="327" r:id="rId16"/>
    <p:sldId id="331" r:id="rId17"/>
    <p:sldId id="257" r:id="rId18"/>
    <p:sldId id="286" r:id="rId19"/>
    <p:sldId id="342" r:id="rId20"/>
    <p:sldId id="343" r:id="rId21"/>
    <p:sldId id="347" r:id="rId22"/>
    <p:sldId id="348" r:id="rId23"/>
    <p:sldId id="349" r:id="rId24"/>
    <p:sldId id="350" r:id="rId25"/>
    <p:sldId id="351" r:id="rId26"/>
    <p:sldId id="352" r:id="rId27"/>
    <p:sldId id="354" r:id="rId28"/>
    <p:sldId id="359" r:id="rId29"/>
    <p:sldId id="353" r:id="rId30"/>
    <p:sldId id="355" r:id="rId31"/>
    <p:sldId id="271"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_____Microsoft_Office_Excel1.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chart>
    <c:view3D>
      <c:perspective val="30"/>
    </c:view3D>
    <c:plotArea>
      <c:layout/>
      <c:bar3DChart>
        <c:barDir val="col"/>
        <c:grouping val="standard"/>
        <c:ser>
          <c:idx val="0"/>
          <c:order val="0"/>
          <c:tx>
            <c:strRef>
              <c:f>Лист1!$B$1</c:f>
              <c:strCache>
                <c:ptCount val="1"/>
                <c:pt idx="0">
                  <c:v>октябрь</c:v>
                </c:pt>
              </c:strCache>
            </c:strRef>
          </c:tx>
          <c:cat>
            <c:strRef>
              <c:f>Лист1!$A$2:$A$6</c:f>
              <c:strCache>
                <c:ptCount val="5"/>
                <c:pt idx="0">
                  <c:v>8а</c:v>
                </c:pt>
                <c:pt idx="1">
                  <c:v>8б</c:v>
                </c:pt>
                <c:pt idx="2">
                  <c:v>5а</c:v>
                </c:pt>
                <c:pt idx="3">
                  <c:v>5б</c:v>
                </c:pt>
                <c:pt idx="4">
                  <c:v>10</c:v>
                </c:pt>
              </c:strCache>
            </c:strRef>
          </c:cat>
          <c:val>
            <c:numRef>
              <c:f>Лист1!$B$2:$B$6</c:f>
              <c:numCache>
                <c:formatCode>General</c:formatCode>
                <c:ptCount val="5"/>
                <c:pt idx="0">
                  <c:v>3</c:v>
                </c:pt>
                <c:pt idx="1">
                  <c:v>4</c:v>
                </c:pt>
                <c:pt idx="2">
                  <c:v>8</c:v>
                </c:pt>
                <c:pt idx="3">
                  <c:v>7</c:v>
                </c:pt>
                <c:pt idx="4">
                  <c:v>2</c:v>
                </c:pt>
              </c:numCache>
            </c:numRef>
          </c:val>
        </c:ser>
        <c:ser>
          <c:idx val="1"/>
          <c:order val="1"/>
          <c:tx>
            <c:strRef>
              <c:f>Лист1!$C$1</c:f>
              <c:strCache>
                <c:ptCount val="1"/>
                <c:pt idx="0">
                  <c:v>февраль</c:v>
                </c:pt>
              </c:strCache>
            </c:strRef>
          </c:tx>
          <c:cat>
            <c:strRef>
              <c:f>Лист1!$A$2:$A$6</c:f>
              <c:strCache>
                <c:ptCount val="5"/>
                <c:pt idx="0">
                  <c:v>8а</c:v>
                </c:pt>
                <c:pt idx="1">
                  <c:v>8б</c:v>
                </c:pt>
                <c:pt idx="2">
                  <c:v>5а</c:v>
                </c:pt>
                <c:pt idx="3">
                  <c:v>5б</c:v>
                </c:pt>
                <c:pt idx="4">
                  <c:v>10</c:v>
                </c:pt>
              </c:strCache>
            </c:strRef>
          </c:cat>
          <c:val>
            <c:numRef>
              <c:f>Лист1!$C$2:$C$6</c:f>
              <c:numCache>
                <c:formatCode>General</c:formatCode>
                <c:ptCount val="5"/>
                <c:pt idx="0">
                  <c:v>7</c:v>
                </c:pt>
                <c:pt idx="1">
                  <c:v>6</c:v>
                </c:pt>
                <c:pt idx="2">
                  <c:v>9</c:v>
                </c:pt>
                <c:pt idx="3">
                  <c:v>7</c:v>
                </c:pt>
                <c:pt idx="4">
                  <c:v>4</c:v>
                </c:pt>
              </c:numCache>
            </c:numRef>
          </c:val>
        </c:ser>
        <c:ser>
          <c:idx val="2"/>
          <c:order val="2"/>
          <c:tx>
            <c:strRef>
              <c:f>Лист1!$D$1</c:f>
              <c:strCache>
                <c:ptCount val="1"/>
                <c:pt idx="0">
                  <c:v>Столбец1</c:v>
                </c:pt>
              </c:strCache>
            </c:strRef>
          </c:tx>
          <c:cat>
            <c:strRef>
              <c:f>Лист1!$A$2:$A$6</c:f>
              <c:strCache>
                <c:ptCount val="5"/>
                <c:pt idx="0">
                  <c:v>8а</c:v>
                </c:pt>
                <c:pt idx="1">
                  <c:v>8б</c:v>
                </c:pt>
                <c:pt idx="2">
                  <c:v>5а</c:v>
                </c:pt>
                <c:pt idx="3">
                  <c:v>5б</c:v>
                </c:pt>
                <c:pt idx="4">
                  <c:v>10</c:v>
                </c:pt>
              </c:strCache>
            </c:strRef>
          </c:cat>
          <c:val>
            <c:numRef>
              <c:f>Лист1!$D$2:$D$6</c:f>
              <c:numCache>
                <c:formatCode>General</c:formatCode>
                <c:ptCount val="5"/>
              </c:numCache>
            </c:numRef>
          </c:val>
        </c:ser>
        <c:shape val="cone"/>
        <c:axId val="91404160"/>
        <c:axId val="91405696"/>
        <c:axId val="91237888"/>
      </c:bar3DChart>
      <c:catAx>
        <c:axId val="91404160"/>
        <c:scaling>
          <c:orientation val="minMax"/>
        </c:scaling>
        <c:axPos val="b"/>
        <c:tickLblPos val="nextTo"/>
        <c:crossAx val="91405696"/>
        <c:crosses val="autoZero"/>
        <c:auto val="1"/>
        <c:lblAlgn val="ctr"/>
        <c:lblOffset val="100"/>
      </c:catAx>
      <c:valAx>
        <c:axId val="91405696"/>
        <c:scaling>
          <c:orientation val="minMax"/>
        </c:scaling>
        <c:axPos val="l"/>
        <c:majorGridlines/>
        <c:numFmt formatCode="General" sourceLinked="1"/>
        <c:tickLblPos val="nextTo"/>
        <c:crossAx val="91404160"/>
        <c:crosses val="autoZero"/>
        <c:crossBetween val="between"/>
      </c:valAx>
      <c:serAx>
        <c:axId val="91237888"/>
        <c:scaling>
          <c:orientation val="minMax"/>
        </c:scaling>
        <c:axPos val="b"/>
        <c:tickLblPos val="nextTo"/>
        <c:crossAx val="91405696"/>
        <c:crosses val="autoZero"/>
      </c:serAx>
    </c:plotArea>
    <c:legend>
      <c:legendPos val="r"/>
      <c:layout/>
    </c:legend>
    <c:plotVisOnly val="1"/>
  </c:chart>
  <c:txPr>
    <a:bodyPr/>
    <a:lstStyle/>
    <a:p>
      <a:pPr>
        <a:defRPr sz="1800"/>
      </a:pPr>
      <a:endParaRPr lang="ru-RU"/>
    </a:p>
  </c:txPr>
  <c:externalData r:id="rId1"/>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BB4C5C-D82B-4933-8EC2-566823FADCC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ru-RU"/>
        </a:p>
      </dgm:t>
    </dgm:pt>
    <dgm:pt modelId="{D7B5C7E3-E7EE-4741-94AF-65C0817A3F83}">
      <dgm:prSet phldrT="[Текст]" custT="1"/>
      <dgm:spPr/>
      <dgm:t>
        <a:bodyPr/>
        <a:lstStyle/>
        <a:p>
          <a:r>
            <a:rPr lang="ru-RU" sz="2800" b="1" dirty="0" smtClean="0">
              <a:solidFill>
                <a:srgbClr val="C00000"/>
              </a:solidFill>
            </a:rPr>
            <a:t>Личностные качества</a:t>
          </a:r>
          <a:endParaRPr lang="ru-RU" sz="2800" b="1" dirty="0">
            <a:solidFill>
              <a:srgbClr val="C00000"/>
            </a:solidFill>
          </a:endParaRPr>
        </a:p>
      </dgm:t>
    </dgm:pt>
    <dgm:pt modelId="{47277EFD-2ED4-41AA-8A1A-9C24F564FD73}" type="parTrans" cxnId="{05605EFD-18A2-4B7A-87A1-35F706675878}">
      <dgm:prSet/>
      <dgm:spPr/>
      <dgm:t>
        <a:bodyPr/>
        <a:lstStyle/>
        <a:p>
          <a:endParaRPr lang="ru-RU"/>
        </a:p>
      </dgm:t>
    </dgm:pt>
    <dgm:pt modelId="{E3E2803C-BB57-4332-8634-E297755F02D5}" type="sibTrans" cxnId="{05605EFD-18A2-4B7A-87A1-35F706675878}">
      <dgm:prSet/>
      <dgm:spPr/>
      <dgm:t>
        <a:bodyPr/>
        <a:lstStyle/>
        <a:p>
          <a:endParaRPr lang="ru-RU"/>
        </a:p>
      </dgm:t>
    </dgm:pt>
    <dgm:pt modelId="{56B345AF-BEAA-4037-8AC8-680D93AE0C28}">
      <dgm:prSet phldrT="[Текст]" custT="1"/>
      <dgm:spPr/>
      <dgm:t>
        <a:bodyPr/>
        <a:lstStyle/>
        <a:p>
          <a:r>
            <a:rPr lang="ru-RU" sz="2400" b="1" dirty="0" smtClean="0">
              <a:solidFill>
                <a:srgbClr val="C00000"/>
              </a:solidFill>
            </a:rPr>
            <a:t>Повышаю свою квалификацию</a:t>
          </a:r>
          <a:endParaRPr lang="ru-RU" sz="2400" b="1" dirty="0">
            <a:solidFill>
              <a:srgbClr val="C00000"/>
            </a:solidFill>
          </a:endParaRPr>
        </a:p>
      </dgm:t>
    </dgm:pt>
    <dgm:pt modelId="{73667EE9-F20B-4DAF-8F28-E9763B2E2986}" type="parTrans" cxnId="{DB9F8DAD-7195-421D-B378-5E512D28ADD3}">
      <dgm:prSet/>
      <dgm:spPr/>
      <dgm:t>
        <a:bodyPr/>
        <a:lstStyle/>
        <a:p>
          <a:endParaRPr lang="ru-RU"/>
        </a:p>
      </dgm:t>
    </dgm:pt>
    <dgm:pt modelId="{0564B4F2-7339-43AD-844B-74471777DACE}" type="sibTrans" cxnId="{DB9F8DAD-7195-421D-B378-5E512D28ADD3}">
      <dgm:prSet/>
      <dgm:spPr/>
      <dgm:t>
        <a:bodyPr/>
        <a:lstStyle/>
        <a:p>
          <a:endParaRPr lang="ru-RU"/>
        </a:p>
      </dgm:t>
    </dgm:pt>
    <dgm:pt modelId="{8C36DD17-C60F-4261-B34F-F8DD8EE4290B}">
      <dgm:prSet phldrT="[Текст]"/>
      <dgm:spPr/>
      <dgm:t>
        <a:bodyPr/>
        <a:lstStyle/>
        <a:p>
          <a:r>
            <a:rPr lang="ru-RU" b="1" dirty="0" smtClean="0">
              <a:solidFill>
                <a:srgbClr val="C00000"/>
              </a:solidFill>
            </a:rPr>
            <a:t>Использую новые технологии</a:t>
          </a:r>
          <a:endParaRPr lang="ru-RU" b="1" dirty="0">
            <a:solidFill>
              <a:srgbClr val="C00000"/>
            </a:solidFill>
          </a:endParaRPr>
        </a:p>
      </dgm:t>
    </dgm:pt>
    <dgm:pt modelId="{5DB76914-0BA9-410F-8C7C-5145F0A94B49}" type="parTrans" cxnId="{F01D51E6-9968-438E-A5B7-2CB06D536752}">
      <dgm:prSet/>
      <dgm:spPr/>
      <dgm:t>
        <a:bodyPr/>
        <a:lstStyle/>
        <a:p>
          <a:endParaRPr lang="ru-RU"/>
        </a:p>
      </dgm:t>
    </dgm:pt>
    <dgm:pt modelId="{376E5104-E45E-468B-832C-CBB574EBC315}" type="sibTrans" cxnId="{F01D51E6-9968-438E-A5B7-2CB06D536752}">
      <dgm:prSet/>
      <dgm:spPr/>
      <dgm:t>
        <a:bodyPr/>
        <a:lstStyle/>
        <a:p>
          <a:endParaRPr lang="ru-RU"/>
        </a:p>
      </dgm:t>
    </dgm:pt>
    <dgm:pt modelId="{3640F30E-162B-41B3-A883-5DA82C1E5C36}">
      <dgm:prSet phldrT="[Текст]" custT="1"/>
      <dgm:spPr/>
      <dgm:t>
        <a:bodyPr/>
        <a:lstStyle/>
        <a:p>
          <a:r>
            <a:rPr lang="ru-RU" sz="2400" b="1" dirty="0" smtClean="0">
              <a:solidFill>
                <a:srgbClr val="C00000"/>
              </a:solidFill>
            </a:rPr>
            <a:t>Методы, приёмы </a:t>
          </a:r>
          <a:endParaRPr lang="ru-RU" sz="2400" b="1" dirty="0">
            <a:solidFill>
              <a:srgbClr val="C00000"/>
            </a:solidFill>
          </a:endParaRPr>
        </a:p>
      </dgm:t>
    </dgm:pt>
    <dgm:pt modelId="{FBE64287-E3A9-432D-9B62-9F452AE8295D}" type="parTrans" cxnId="{801D14CC-0CF4-465F-90D3-A43C48E951B6}">
      <dgm:prSet/>
      <dgm:spPr/>
      <dgm:t>
        <a:bodyPr/>
        <a:lstStyle/>
        <a:p>
          <a:endParaRPr lang="ru-RU"/>
        </a:p>
      </dgm:t>
    </dgm:pt>
    <dgm:pt modelId="{8F2DC299-0B37-4813-99CA-0D07319082A7}" type="sibTrans" cxnId="{801D14CC-0CF4-465F-90D3-A43C48E951B6}">
      <dgm:prSet/>
      <dgm:spPr/>
      <dgm:t>
        <a:bodyPr/>
        <a:lstStyle/>
        <a:p>
          <a:endParaRPr lang="ru-RU"/>
        </a:p>
      </dgm:t>
    </dgm:pt>
    <dgm:pt modelId="{3A42ED90-100A-4E39-BCAC-008C8A5E5413}">
      <dgm:prSet phldrT="[Текст]" custT="1"/>
      <dgm:spPr/>
      <dgm:t>
        <a:bodyPr/>
        <a:lstStyle/>
        <a:p>
          <a:r>
            <a:rPr lang="ru-RU" sz="2000" b="1" dirty="0" smtClean="0">
              <a:solidFill>
                <a:srgbClr val="C00000"/>
              </a:solidFill>
            </a:rPr>
            <a:t>Поддерживаю идею ребёнка и помогаю её реализовать</a:t>
          </a:r>
          <a:endParaRPr lang="ru-RU" sz="2000" b="1" dirty="0">
            <a:solidFill>
              <a:srgbClr val="C00000"/>
            </a:solidFill>
          </a:endParaRPr>
        </a:p>
      </dgm:t>
    </dgm:pt>
    <dgm:pt modelId="{F80C5BF8-20D3-4719-BA5A-8E9D4EA0A7CB}" type="parTrans" cxnId="{F60F967D-6F80-4037-818E-E28F567786F0}">
      <dgm:prSet/>
      <dgm:spPr/>
      <dgm:t>
        <a:bodyPr/>
        <a:lstStyle/>
        <a:p>
          <a:endParaRPr lang="ru-RU"/>
        </a:p>
      </dgm:t>
    </dgm:pt>
    <dgm:pt modelId="{CA80C6A3-F0D5-4CBC-8C35-57645B794F1B}" type="sibTrans" cxnId="{F60F967D-6F80-4037-818E-E28F567786F0}">
      <dgm:prSet/>
      <dgm:spPr/>
      <dgm:t>
        <a:bodyPr/>
        <a:lstStyle/>
        <a:p>
          <a:endParaRPr lang="ru-RU"/>
        </a:p>
      </dgm:t>
    </dgm:pt>
    <dgm:pt modelId="{CC1C609F-4D60-439C-B463-576E3FBA44E7}">
      <dgm:prSet phldrT="[Текст]" custT="1"/>
      <dgm:spPr/>
      <dgm:t>
        <a:bodyPr/>
        <a:lstStyle/>
        <a:p>
          <a:r>
            <a:rPr lang="ru-RU" sz="2400" b="1" dirty="0" smtClean="0">
              <a:solidFill>
                <a:srgbClr val="C00000"/>
              </a:solidFill>
            </a:rPr>
            <a:t>Занимаюсь самообразованием</a:t>
          </a:r>
          <a:endParaRPr lang="ru-RU" sz="2400" b="1" dirty="0">
            <a:solidFill>
              <a:srgbClr val="C00000"/>
            </a:solidFill>
          </a:endParaRPr>
        </a:p>
      </dgm:t>
    </dgm:pt>
    <dgm:pt modelId="{EB20ECD8-F597-48BB-901A-21C7771EB961}" type="parTrans" cxnId="{B5A1E5AE-E4B7-46B7-9F6E-C442ACA600D6}">
      <dgm:prSet/>
      <dgm:spPr/>
      <dgm:t>
        <a:bodyPr/>
        <a:lstStyle/>
        <a:p>
          <a:endParaRPr lang="ru-RU"/>
        </a:p>
      </dgm:t>
    </dgm:pt>
    <dgm:pt modelId="{482166C6-B813-4CE1-98A6-6DDBCC39A21D}" type="sibTrans" cxnId="{B5A1E5AE-E4B7-46B7-9F6E-C442ACA600D6}">
      <dgm:prSet/>
      <dgm:spPr/>
      <dgm:t>
        <a:bodyPr/>
        <a:lstStyle/>
        <a:p>
          <a:endParaRPr lang="ru-RU"/>
        </a:p>
      </dgm:t>
    </dgm:pt>
    <dgm:pt modelId="{286740D7-34C0-4064-B0CE-9FF17564E45F}" type="pres">
      <dgm:prSet presAssocID="{D2BB4C5C-D82B-4933-8EC2-566823FADCCE}" presName="hierChild1" presStyleCnt="0">
        <dgm:presLayoutVars>
          <dgm:chPref val="1"/>
          <dgm:dir/>
          <dgm:animOne val="branch"/>
          <dgm:animLvl val="lvl"/>
          <dgm:resizeHandles/>
        </dgm:presLayoutVars>
      </dgm:prSet>
      <dgm:spPr/>
    </dgm:pt>
    <dgm:pt modelId="{A2F91B85-2AAA-42D8-97C2-39280E1179CE}" type="pres">
      <dgm:prSet presAssocID="{D7B5C7E3-E7EE-4741-94AF-65C0817A3F83}" presName="hierRoot1" presStyleCnt="0"/>
      <dgm:spPr/>
    </dgm:pt>
    <dgm:pt modelId="{318600C3-6C73-4718-A623-9BA54F759420}" type="pres">
      <dgm:prSet presAssocID="{D7B5C7E3-E7EE-4741-94AF-65C0817A3F83}" presName="composite" presStyleCnt="0"/>
      <dgm:spPr/>
    </dgm:pt>
    <dgm:pt modelId="{B262A321-7A7D-464C-B750-D88664429217}" type="pres">
      <dgm:prSet presAssocID="{D7B5C7E3-E7EE-4741-94AF-65C0817A3F83}" presName="background" presStyleLbl="node0" presStyleIdx="0" presStyleCnt="1"/>
      <dgm:spPr/>
    </dgm:pt>
    <dgm:pt modelId="{A0B19C57-5AD8-48EB-9C76-1F9AD20B121C}" type="pres">
      <dgm:prSet presAssocID="{D7B5C7E3-E7EE-4741-94AF-65C0817A3F83}" presName="text" presStyleLbl="fgAcc0" presStyleIdx="0" presStyleCnt="1" custScaleX="145157">
        <dgm:presLayoutVars>
          <dgm:chPref val="3"/>
        </dgm:presLayoutVars>
      </dgm:prSet>
      <dgm:spPr/>
    </dgm:pt>
    <dgm:pt modelId="{8F5F4EF9-A978-4816-BFAB-CC18FAFA694F}" type="pres">
      <dgm:prSet presAssocID="{D7B5C7E3-E7EE-4741-94AF-65C0817A3F83}" presName="hierChild2" presStyleCnt="0"/>
      <dgm:spPr/>
    </dgm:pt>
    <dgm:pt modelId="{F0C9B1E4-6AD5-4A26-A69D-41C5A4115E49}" type="pres">
      <dgm:prSet presAssocID="{73667EE9-F20B-4DAF-8F28-E9763B2E2986}" presName="Name10" presStyleLbl="parChTrans1D2" presStyleIdx="0" presStyleCnt="2"/>
      <dgm:spPr/>
    </dgm:pt>
    <dgm:pt modelId="{A05D7821-F0ED-44F9-B027-E3D2F4414E77}" type="pres">
      <dgm:prSet presAssocID="{56B345AF-BEAA-4037-8AC8-680D93AE0C28}" presName="hierRoot2" presStyleCnt="0"/>
      <dgm:spPr/>
    </dgm:pt>
    <dgm:pt modelId="{BFC634B8-8B68-44D8-9E18-EFCE25757846}" type="pres">
      <dgm:prSet presAssocID="{56B345AF-BEAA-4037-8AC8-680D93AE0C28}" presName="composite2" presStyleCnt="0"/>
      <dgm:spPr/>
    </dgm:pt>
    <dgm:pt modelId="{9771A936-3484-4D89-A0A9-E59ABD6CAAF6}" type="pres">
      <dgm:prSet presAssocID="{56B345AF-BEAA-4037-8AC8-680D93AE0C28}" presName="background2" presStyleLbl="node2" presStyleIdx="0" presStyleCnt="2"/>
      <dgm:spPr/>
    </dgm:pt>
    <dgm:pt modelId="{8B25B52E-8D9C-43CC-A88E-02D068B77F17}" type="pres">
      <dgm:prSet presAssocID="{56B345AF-BEAA-4037-8AC8-680D93AE0C28}" presName="text2" presStyleLbl="fgAcc2" presStyleIdx="0" presStyleCnt="2">
        <dgm:presLayoutVars>
          <dgm:chPref val="3"/>
        </dgm:presLayoutVars>
      </dgm:prSet>
      <dgm:spPr/>
    </dgm:pt>
    <dgm:pt modelId="{8A483D37-849B-4706-8143-DBC244771FD2}" type="pres">
      <dgm:prSet presAssocID="{56B345AF-BEAA-4037-8AC8-680D93AE0C28}" presName="hierChild3" presStyleCnt="0"/>
      <dgm:spPr/>
    </dgm:pt>
    <dgm:pt modelId="{D9816EE9-263D-4BEC-8EAF-1B52982C4746}" type="pres">
      <dgm:prSet presAssocID="{5DB76914-0BA9-410F-8C7C-5145F0A94B49}" presName="Name17" presStyleLbl="parChTrans1D3" presStyleIdx="0" presStyleCnt="3"/>
      <dgm:spPr/>
    </dgm:pt>
    <dgm:pt modelId="{06EF56D7-8BE8-40E3-BEDD-140D893F15AE}" type="pres">
      <dgm:prSet presAssocID="{8C36DD17-C60F-4261-B34F-F8DD8EE4290B}" presName="hierRoot3" presStyleCnt="0"/>
      <dgm:spPr/>
    </dgm:pt>
    <dgm:pt modelId="{7487B894-7C5B-4273-9C98-A345B6CEEBA3}" type="pres">
      <dgm:prSet presAssocID="{8C36DD17-C60F-4261-B34F-F8DD8EE4290B}" presName="composite3" presStyleCnt="0"/>
      <dgm:spPr/>
    </dgm:pt>
    <dgm:pt modelId="{C74A55E2-E522-44F2-A9D7-5C8AC43A3D51}" type="pres">
      <dgm:prSet presAssocID="{8C36DD17-C60F-4261-B34F-F8DD8EE4290B}" presName="background3" presStyleLbl="node3" presStyleIdx="0" presStyleCnt="3"/>
      <dgm:spPr/>
    </dgm:pt>
    <dgm:pt modelId="{403CC5C3-0750-4057-A8C9-4CF2E19C14FB}" type="pres">
      <dgm:prSet presAssocID="{8C36DD17-C60F-4261-B34F-F8DD8EE4290B}" presName="text3" presStyleLbl="fgAcc3" presStyleIdx="0" presStyleCnt="3">
        <dgm:presLayoutVars>
          <dgm:chPref val="3"/>
        </dgm:presLayoutVars>
      </dgm:prSet>
      <dgm:spPr/>
    </dgm:pt>
    <dgm:pt modelId="{3CF9670E-19FF-4E2A-8511-63DD1959C299}" type="pres">
      <dgm:prSet presAssocID="{8C36DD17-C60F-4261-B34F-F8DD8EE4290B}" presName="hierChild4" presStyleCnt="0"/>
      <dgm:spPr/>
    </dgm:pt>
    <dgm:pt modelId="{AE7867D2-5632-4337-A0DD-FDEE0BD57EA8}" type="pres">
      <dgm:prSet presAssocID="{FBE64287-E3A9-432D-9B62-9F452AE8295D}" presName="Name17" presStyleLbl="parChTrans1D3" presStyleIdx="1" presStyleCnt="3"/>
      <dgm:spPr/>
    </dgm:pt>
    <dgm:pt modelId="{62B8E1F1-4B1E-4041-B4C0-7BE545D272F9}" type="pres">
      <dgm:prSet presAssocID="{3640F30E-162B-41B3-A883-5DA82C1E5C36}" presName="hierRoot3" presStyleCnt="0"/>
      <dgm:spPr/>
    </dgm:pt>
    <dgm:pt modelId="{A7AD1016-453D-4354-BBAC-9128341BDA0D}" type="pres">
      <dgm:prSet presAssocID="{3640F30E-162B-41B3-A883-5DA82C1E5C36}" presName="composite3" presStyleCnt="0"/>
      <dgm:spPr/>
    </dgm:pt>
    <dgm:pt modelId="{AA642E4A-BBD8-4608-BAB3-C684807960A5}" type="pres">
      <dgm:prSet presAssocID="{3640F30E-162B-41B3-A883-5DA82C1E5C36}" presName="background3" presStyleLbl="node3" presStyleIdx="1" presStyleCnt="3"/>
      <dgm:spPr/>
    </dgm:pt>
    <dgm:pt modelId="{7F937B65-85AD-40BF-B2D4-0BF74872F4CB}" type="pres">
      <dgm:prSet presAssocID="{3640F30E-162B-41B3-A883-5DA82C1E5C36}" presName="text3" presStyleLbl="fgAcc3" presStyleIdx="1" presStyleCnt="3">
        <dgm:presLayoutVars>
          <dgm:chPref val="3"/>
        </dgm:presLayoutVars>
      </dgm:prSet>
      <dgm:spPr/>
      <dgm:t>
        <a:bodyPr/>
        <a:lstStyle/>
        <a:p>
          <a:endParaRPr lang="ru-RU"/>
        </a:p>
      </dgm:t>
    </dgm:pt>
    <dgm:pt modelId="{971EB55B-2B5A-41FC-BFDA-0F1AF29C3C99}" type="pres">
      <dgm:prSet presAssocID="{3640F30E-162B-41B3-A883-5DA82C1E5C36}" presName="hierChild4" presStyleCnt="0"/>
      <dgm:spPr/>
    </dgm:pt>
    <dgm:pt modelId="{48C59AB2-4E0A-4E50-ADC4-99EFF04690D2}" type="pres">
      <dgm:prSet presAssocID="{F80C5BF8-20D3-4719-BA5A-8E9D4EA0A7CB}" presName="Name10" presStyleLbl="parChTrans1D2" presStyleIdx="1" presStyleCnt="2"/>
      <dgm:spPr/>
    </dgm:pt>
    <dgm:pt modelId="{D9837DCE-20F4-435D-BC1B-4A61D5287304}" type="pres">
      <dgm:prSet presAssocID="{3A42ED90-100A-4E39-BCAC-008C8A5E5413}" presName="hierRoot2" presStyleCnt="0"/>
      <dgm:spPr/>
    </dgm:pt>
    <dgm:pt modelId="{A68275FD-C298-4A16-8D1B-3672D954F9DB}" type="pres">
      <dgm:prSet presAssocID="{3A42ED90-100A-4E39-BCAC-008C8A5E5413}" presName="composite2" presStyleCnt="0"/>
      <dgm:spPr/>
    </dgm:pt>
    <dgm:pt modelId="{F64EC76E-A85B-47F8-BAC2-8F46EBF8FFE3}" type="pres">
      <dgm:prSet presAssocID="{3A42ED90-100A-4E39-BCAC-008C8A5E5413}" presName="background2" presStyleLbl="node2" presStyleIdx="1" presStyleCnt="2"/>
      <dgm:spPr/>
    </dgm:pt>
    <dgm:pt modelId="{4CFA3599-809E-44BE-A2AF-4ADC701FBD60}" type="pres">
      <dgm:prSet presAssocID="{3A42ED90-100A-4E39-BCAC-008C8A5E5413}" presName="text2" presStyleLbl="fgAcc2" presStyleIdx="1" presStyleCnt="2">
        <dgm:presLayoutVars>
          <dgm:chPref val="3"/>
        </dgm:presLayoutVars>
      </dgm:prSet>
      <dgm:spPr/>
    </dgm:pt>
    <dgm:pt modelId="{8AD51633-344C-490E-8BBF-87D5EE4F3462}" type="pres">
      <dgm:prSet presAssocID="{3A42ED90-100A-4E39-BCAC-008C8A5E5413}" presName="hierChild3" presStyleCnt="0"/>
      <dgm:spPr/>
    </dgm:pt>
    <dgm:pt modelId="{F0CB8495-4672-417D-9E1D-8B394039B8E4}" type="pres">
      <dgm:prSet presAssocID="{EB20ECD8-F597-48BB-901A-21C7771EB961}" presName="Name17" presStyleLbl="parChTrans1D3" presStyleIdx="2" presStyleCnt="3"/>
      <dgm:spPr/>
    </dgm:pt>
    <dgm:pt modelId="{1A6F522E-5BDE-45CF-AA87-D670D5C7F6A9}" type="pres">
      <dgm:prSet presAssocID="{CC1C609F-4D60-439C-B463-576E3FBA44E7}" presName="hierRoot3" presStyleCnt="0"/>
      <dgm:spPr/>
    </dgm:pt>
    <dgm:pt modelId="{FF59E0EF-9960-424F-8F30-48C1F4808398}" type="pres">
      <dgm:prSet presAssocID="{CC1C609F-4D60-439C-B463-576E3FBA44E7}" presName="composite3" presStyleCnt="0"/>
      <dgm:spPr/>
    </dgm:pt>
    <dgm:pt modelId="{B0706B5A-BE51-4387-A1AB-002D36547327}" type="pres">
      <dgm:prSet presAssocID="{CC1C609F-4D60-439C-B463-576E3FBA44E7}" presName="background3" presStyleLbl="node3" presStyleIdx="2" presStyleCnt="3"/>
      <dgm:spPr/>
    </dgm:pt>
    <dgm:pt modelId="{5A765D93-612F-4AA8-AC87-4F373EC5E848}" type="pres">
      <dgm:prSet presAssocID="{CC1C609F-4D60-439C-B463-576E3FBA44E7}" presName="text3" presStyleLbl="fgAcc3" presStyleIdx="2" presStyleCnt="3">
        <dgm:presLayoutVars>
          <dgm:chPref val="3"/>
        </dgm:presLayoutVars>
      </dgm:prSet>
      <dgm:spPr/>
    </dgm:pt>
    <dgm:pt modelId="{72D3533C-A0FC-4F67-A36C-8B7BBC2934EF}" type="pres">
      <dgm:prSet presAssocID="{CC1C609F-4D60-439C-B463-576E3FBA44E7}" presName="hierChild4" presStyleCnt="0"/>
      <dgm:spPr/>
    </dgm:pt>
  </dgm:ptLst>
  <dgm:cxnLst>
    <dgm:cxn modelId="{06805063-3C1E-4570-BEEA-C7A1BC36C2D0}" type="presOf" srcId="{5DB76914-0BA9-410F-8C7C-5145F0A94B49}" destId="{D9816EE9-263D-4BEC-8EAF-1B52982C4746}" srcOrd="0" destOrd="0" presId="urn:microsoft.com/office/officeart/2005/8/layout/hierarchy1"/>
    <dgm:cxn modelId="{F57A0CD8-F903-46DD-B361-7053595EF3EB}" type="presOf" srcId="{8C36DD17-C60F-4261-B34F-F8DD8EE4290B}" destId="{403CC5C3-0750-4057-A8C9-4CF2E19C14FB}" srcOrd="0" destOrd="0" presId="urn:microsoft.com/office/officeart/2005/8/layout/hierarchy1"/>
    <dgm:cxn modelId="{F01D51E6-9968-438E-A5B7-2CB06D536752}" srcId="{56B345AF-BEAA-4037-8AC8-680D93AE0C28}" destId="{8C36DD17-C60F-4261-B34F-F8DD8EE4290B}" srcOrd="0" destOrd="0" parTransId="{5DB76914-0BA9-410F-8C7C-5145F0A94B49}" sibTransId="{376E5104-E45E-468B-832C-CBB574EBC315}"/>
    <dgm:cxn modelId="{D787744A-21E0-4063-8B78-F5100B5B60A4}" type="presOf" srcId="{F80C5BF8-20D3-4719-BA5A-8E9D4EA0A7CB}" destId="{48C59AB2-4E0A-4E50-ADC4-99EFF04690D2}" srcOrd="0" destOrd="0" presId="urn:microsoft.com/office/officeart/2005/8/layout/hierarchy1"/>
    <dgm:cxn modelId="{F386868C-756D-46D2-B70B-9B0521F2576E}" type="presOf" srcId="{D7B5C7E3-E7EE-4741-94AF-65C0817A3F83}" destId="{A0B19C57-5AD8-48EB-9C76-1F9AD20B121C}" srcOrd="0" destOrd="0" presId="urn:microsoft.com/office/officeart/2005/8/layout/hierarchy1"/>
    <dgm:cxn modelId="{0C88623F-A47A-4556-AB03-C59FDBF44016}" type="presOf" srcId="{56B345AF-BEAA-4037-8AC8-680D93AE0C28}" destId="{8B25B52E-8D9C-43CC-A88E-02D068B77F17}" srcOrd="0" destOrd="0" presId="urn:microsoft.com/office/officeart/2005/8/layout/hierarchy1"/>
    <dgm:cxn modelId="{0F540465-F356-4A94-B9FF-BDA61FC08187}" type="presOf" srcId="{D2BB4C5C-D82B-4933-8EC2-566823FADCCE}" destId="{286740D7-34C0-4064-B0CE-9FF17564E45F}" srcOrd="0" destOrd="0" presId="urn:microsoft.com/office/officeart/2005/8/layout/hierarchy1"/>
    <dgm:cxn modelId="{1585D806-C353-4F97-B8DB-F95258CD17F8}" type="presOf" srcId="{73667EE9-F20B-4DAF-8F28-E9763B2E2986}" destId="{F0C9B1E4-6AD5-4A26-A69D-41C5A4115E49}" srcOrd="0" destOrd="0" presId="urn:microsoft.com/office/officeart/2005/8/layout/hierarchy1"/>
    <dgm:cxn modelId="{1323CFDD-050E-4865-BCCE-3447F114B233}" type="presOf" srcId="{FBE64287-E3A9-432D-9B62-9F452AE8295D}" destId="{AE7867D2-5632-4337-A0DD-FDEE0BD57EA8}" srcOrd="0" destOrd="0" presId="urn:microsoft.com/office/officeart/2005/8/layout/hierarchy1"/>
    <dgm:cxn modelId="{B5A1E5AE-E4B7-46B7-9F6E-C442ACA600D6}" srcId="{3A42ED90-100A-4E39-BCAC-008C8A5E5413}" destId="{CC1C609F-4D60-439C-B463-576E3FBA44E7}" srcOrd="0" destOrd="0" parTransId="{EB20ECD8-F597-48BB-901A-21C7771EB961}" sibTransId="{482166C6-B813-4CE1-98A6-6DDBCC39A21D}"/>
    <dgm:cxn modelId="{779CA12B-260B-45E7-BA3A-E6EE85118A77}" type="presOf" srcId="{3A42ED90-100A-4E39-BCAC-008C8A5E5413}" destId="{4CFA3599-809E-44BE-A2AF-4ADC701FBD60}" srcOrd="0" destOrd="0" presId="urn:microsoft.com/office/officeart/2005/8/layout/hierarchy1"/>
    <dgm:cxn modelId="{056E0F2B-9230-4890-B8FE-D2D696744937}" type="presOf" srcId="{EB20ECD8-F597-48BB-901A-21C7771EB961}" destId="{F0CB8495-4672-417D-9E1D-8B394039B8E4}" srcOrd="0" destOrd="0" presId="urn:microsoft.com/office/officeart/2005/8/layout/hierarchy1"/>
    <dgm:cxn modelId="{F60F967D-6F80-4037-818E-E28F567786F0}" srcId="{D7B5C7E3-E7EE-4741-94AF-65C0817A3F83}" destId="{3A42ED90-100A-4E39-BCAC-008C8A5E5413}" srcOrd="1" destOrd="0" parTransId="{F80C5BF8-20D3-4719-BA5A-8E9D4EA0A7CB}" sibTransId="{CA80C6A3-F0D5-4CBC-8C35-57645B794F1B}"/>
    <dgm:cxn modelId="{DB9F8DAD-7195-421D-B378-5E512D28ADD3}" srcId="{D7B5C7E3-E7EE-4741-94AF-65C0817A3F83}" destId="{56B345AF-BEAA-4037-8AC8-680D93AE0C28}" srcOrd="0" destOrd="0" parTransId="{73667EE9-F20B-4DAF-8F28-E9763B2E2986}" sibTransId="{0564B4F2-7339-43AD-844B-74471777DACE}"/>
    <dgm:cxn modelId="{801D14CC-0CF4-465F-90D3-A43C48E951B6}" srcId="{56B345AF-BEAA-4037-8AC8-680D93AE0C28}" destId="{3640F30E-162B-41B3-A883-5DA82C1E5C36}" srcOrd="1" destOrd="0" parTransId="{FBE64287-E3A9-432D-9B62-9F452AE8295D}" sibTransId="{8F2DC299-0B37-4813-99CA-0D07319082A7}"/>
    <dgm:cxn modelId="{24955A6A-B0A9-4656-8298-84468554D9FD}" type="presOf" srcId="{CC1C609F-4D60-439C-B463-576E3FBA44E7}" destId="{5A765D93-612F-4AA8-AC87-4F373EC5E848}" srcOrd="0" destOrd="0" presId="urn:microsoft.com/office/officeart/2005/8/layout/hierarchy1"/>
    <dgm:cxn modelId="{18C16C5D-D9F9-44F0-B283-0869AB09985D}" type="presOf" srcId="{3640F30E-162B-41B3-A883-5DA82C1E5C36}" destId="{7F937B65-85AD-40BF-B2D4-0BF74872F4CB}" srcOrd="0" destOrd="0" presId="urn:microsoft.com/office/officeart/2005/8/layout/hierarchy1"/>
    <dgm:cxn modelId="{05605EFD-18A2-4B7A-87A1-35F706675878}" srcId="{D2BB4C5C-D82B-4933-8EC2-566823FADCCE}" destId="{D7B5C7E3-E7EE-4741-94AF-65C0817A3F83}" srcOrd="0" destOrd="0" parTransId="{47277EFD-2ED4-41AA-8A1A-9C24F564FD73}" sibTransId="{E3E2803C-BB57-4332-8634-E297755F02D5}"/>
    <dgm:cxn modelId="{F6DBFEC7-72E8-40D7-8F85-E703D9E38E48}" type="presParOf" srcId="{286740D7-34C0-4064-B0CE-9FF17564E45F}" destId="{A2F91B85-2AAA-42D8-97C2-39280E1179CE}" srcOrd="0" destOrd="0" presId="urn:microsoft.com/office/officeart/2005/8/layout/hierarchy1"/>
    <dgm:cxn modelId="{C9F86BF2-E10E-403C-B048-18F4B5D62881}" type="presParOf" srcId="{A2F91B85-2AAA-42D8-97C2-39280E1179CE}" destId="{318600C3-6C73-4718-A623-9BA54F759420}" srcOrd="0" destOrd="0" presId="urn:microsoft.com/office/officeart/2005/8/layout/hierarchy1"/>
    <dgm:cxn modelId="{7BBE4FDA-18AC-4E90-817A-7F9E12A4B65F}" type="presParOf" srcId="{318600C3-6C73-4718-A623-9BA54F759420}" destId="{B262A321-7A7D-464C-B750-D88664429217}" srcOrd="0" destOrd="0" presId="urn:microsoft.com/office/officeart/2005/8/layout/hierarchy1"/>
    <dgm:cxn modelId="{53E8E3AB-C7F7-4A18-BDAA-3BB1EC21B3ED}" type="presParOf" srcId="{318600C3-6C73-4718-A623-9BA54F759420}" destId="{A0B19C57-5AD8-48EB-9C76-1F9AD20B121C}" srcOrd="1" destOrd="0" presId="urn:microsoft.com/office/officeart/2005/8/layout/hierarchy1"/>
    <dgm:cxn modelId="{E2B0CD2B-5990-422A-8CD2-F8CFA3DBEBE9}" type="presParOf" srcId="{A2F91B85-2AAA-42D8-97C2-39280E1179CE}" destId="{8F5F4EF9-A978-4816-BFAB-CC18FAFA694F}" srcOrd="1" destOrd="0" presId="urn:microsoft.com/office/officeart/2005/8/layout/hierarchy1"/>
    <dgm:cxn modelId="{34801B73-E640-46EB-88BB-21C4395B3E51}" type="presParOf" srcId="{8F5F4EF9-A978-4816-BFAB-CC18FAFA694F}" destId="{F0C9B1E4-6AD5-4A26-A69D-41C5A4115E49}" srcOrd="0" destOrd="0" presId="urn:microsoft.com/office/officeart/2005/8/layout/hierarchy1"/>
    <dgm:cxn modelId="{EE685DE2-F14A-43F8-99E9-BE5395AB527B}" type="presParOf" srcId="{8F5F4EF9-A978-4816-BFAB-CC18FAFA694F}" destId="{A05D7821-F0ED-44F9-B027-E3D2F4414E77}" srcOrd="1" destOrd="0" presId="urn:microsoft.com/office/officeart/2005/8/layout/hierarchy1"/>
    <dgm:cxn modelId="{0388CCC2-14D7-42E0-980D-4F5B5B2A81DB}" type="presParOf" srcId="{A05D7821-F0ED-44F9-B027-E3D2F4414E77}" destId="{BFC634B8-8B68-44D8-9E18-EFCE25757846}" srcOrd="0" destOrd="0" presId="urn:microsoft.com/office/officeart/2005/8/layout/hierarchy1"/>
    <dgm:cxn modelId="{8ED62024-A150-4BC7-B60B-32A9D56E8D24}" type="presParOf" srcId="{BFC634B8-8B68-44D8-9E18-EFCE25757846}" destId="{9771A936-3484-4D89-A0A9-E59ABD6CAAF6}" srcOrd="0" destOrd="0" presId="urn:microsoft.com/office/officeart/2005/8/layout/hierarchy1"/>
    <dgm:cxn modelId="{610B3DDF-6A42-4159-81CF-E23B74D204A6}" type="presParOf" srcId="{BFC634B8-8B68-44D8-9E18-EFCE25757846}" destId="{8B25B52E-8D9C-43CC-A88E-02D068B77F17}" srcOrd="1" destOrd="0" presId="urn:microsoft.com/office/officeart/2005/8/layout/hierarchy1"/>
    <dgm:cxn modelId="{64A26516-EC68-44F5-99B4-9DF1751A8959}" type="presParOf" srcId="{A05D7821-F0ED-44F9-B027-E3D2F4414E77}" destId="{8A483D37-849B-4706-8143-DBC244771FD2}" srcOrd="1" destOrd="0" presId="urn:microsoft.com/office/officeart/2005/8/layout/hierarchy1"/>
    <dgm:cxn modelId="{2E23A5FC-9080-4C92-A3F7-B5F6EBC62A41}" type="presParOf" srcId="{8A483D37-849B-4706-8143-DBC244771FD2}" destId="{D9816EE9-263D-4BEC-8EAF-1B52982C4746}" srcOrd="0" destOrd="0" presId="urn:microsoft.com/office/officeart/2005/8/layout/hierarchy1"/>
    <dgm:cxn modelId="{96E7870F-8623-4B47-9A12-F48738F1E995}" type="presParOf" srcId="{8A483D37-849B-4706-8143-DBC244771FD2}" destId="{06EF56D7-8BE8-40E3-BEDD-140D893F15AE}" srcOrd="1" destOrd="0" presId="urn:microsoft.com/office/officeart/2005/8/layout/hierarchy1"/>
    <dgm:cxn modelId="{07E44A1E-40E5-409A-B523-84F0AB47AC85}" type="presParOf" srcId="{06EF56D7-8BE8-40E3-BEDD-140D893F15AE}" destId="{7487B894-7C5B-4273-9C98-A345B6CEEBA3}" srcOrd="0" destOrd="0" presId="urn:microsoft.com/office/officeart/2005/8/layout/hierarchy1"/>
    <dgm:cxn modelId="{60B3A732-D62E-4B3F-A9D6-4B62A8DF39F0}" type="presParOf" srcId="{7487B894-7C5B-4273-9C98-A345B6CEEBA3}" destId="{C74A55E2-E522-44F2-A9D7-5C8AC43A3D51}" srcOrd="0" destOrd="0" presId="urn:microsoft.com/office/officeart/2005/8/layout/hierarchy1"/>
    <dgm:cxn modelId="{56D986F3-074E-4436-A7E9-7089A963CF42}" type="presParOf" srcId="{7487B894-7C5B-4273-9C98-A345B6CEEBA3}" destId="{403CC5C3-0750-4057-A8C9-4CF2E19C14FB}" srcOrd="1" destOrd="0" presId="urn:microsoft.com/office/officeart/2005/8/layout/hierarchy1"/>
    <dgm:cxn modelId="{8E3B331E-1DBF-4C4F-80F8-9B62F6A50537}" type="presParOf" srcId="{06EF56D7-8BE8-40E3-BEDD-140D893F15AE}" destId="{3CF9670E-19FF-4E2A-8511-63DD1959C299}" srcOrd="1" destOrd="0" presId="urn:microsoft.com/office/officeart/2005/8/layout/hierarchy1"/>
    <dgm:cxn modelId="{83F6F27F-A098-4708-9DEE-27716BDF8133}" type="presParOf" srcId="{8A483D37-849B-4706-8143-DBC244771FD2}" destId="{AE7867D2-5632-4337-A0DD-FDEE0BD57EA8}" srcOrd="2" destOrd="0" presId="urn:microsoft.com/office/officeart/2005/8/layout/hierarchy1"/>
    <dgm:cxn modelId="{8077BB08-1EEC-46B2-91BE-CC5F367D28A6}" type="presParOf" srcId="{8A483D37-849B-4706-8143-DBC244771FD2}" destId="{62B8E1F1-4B1E-4041-B4C0-7BE545D272F9}" srcOrd="3" destOrd="0" presId="urn:microsoft.com/office/officeart/2005/8/layout/hierarchy1"/>
    <dgm:cxn modelId="{9061204E-8409-42E6-B3D2-550B19AE742E}" type="presParOf" srcId="{62B8E1F1-4B1E-4041-B4C0-7BE545D272F9}" destId="{A7AD1016-453D-4354-BBAC-9128341BDA0D}" srcOrd="0" destOrd="0" presId="urn:microsoft.com/office/officeart/2005/8/layout/hierarchy1"/>
    <dgm:cxn modelId="{2F324406-8DF7-4D7B-9907-06E0550BB386}" type="presParOf" srcId="{A7AD1016-453D-4354-BBAC-9128341BDA0D}" destId="{AA642E4A-BBD8-4608-BAB3-C684807960A5}" srcOrd="0" destOrd="0" presId="urn:microsoft.com/office/officeart/2005/8/layout/hierarchy1"/>
    <dgm:cxn modelId="{6D71A9AB-164A-415D-80DB-EDB6DF7B3F58}" type="presParOf" srcId="{A7AD1016-453D-4354-BBAC-9128341BDA0D}" destId="{7F937B65-85AD-40BF-B2D4-0BF74872F4CB}" srcOrd="1" destOrd="0" presId="urn:microsoft.com/office/officeart/2005/8/layout/hierarchy1"/>
    <dgm:cxn modelId="{B5E9B7AD-86C1-4A1B-84CC-FE790265E34C}" type="presParOf" srcId="{62B8E1F1-4B1E-4041-B4C0-7BE545D272F9}" destId="{971EB55B-2B5A-41FC-BFDA-0F1AF29C3C99}" srcOrd="1" destOrd="0" presId="urn:microsoft.com/office/officeart/2005/8/layout/hierarchy1"/>
    <dgm:cxn modelId="{541D166F-5146-4496-B785-5F58C35C88C4}" type="presParOf" srcId="{8F5F4EF9-A978-4816-BFAB-CC18FAFA694F}" destId="{48C59AB2-4E0A-4E50-ADC4-99EFF04690D2}" srcOrd="2" destOrd="0" presId="urn:microsoft.com/office/officeart/2005/8/layout/hierarchy1"/>
    <dgm:cxn modelId="{30140298-D958-4C5D-BF22-09ECBD116861}" type="presParOf" srcId="{8F5F4EF9-A978-4816-BFAB-CC18FAFA694F}" destId="{D9837DCE-20F4-435D-BC1B-4A61D5287304}" srcOrd="3" destOrd="0" presId="urn:microsoft.com/office/officeart/2005/8/layout/hierarchy1"/>
    <dgm:cxn modelId="{51FF2AE4-8FBD-4A6D-BE05-87AA6CCF0F2C}" type="presParOf" srcId="{D9837DCE-20F4-435D-BC1B-4A61D5287304}" destId="{A68275FD-C298-4A16-8D1B-3672D954F9DB}" srcOrd="0" destOrd="0" presId="urn:microsoft.com/office/officeart/2005/8/layout/hierarchy1"/>
    <dgm:cxn modelId="{E52F5ADB-AFDB-4EB2-82C5-D4D3618D32FA}" type="presParOf" srcId="{A68275FD-C298-4A16-8D1B-3672D954F9DB}" destId="{F64EC76E-A85B-47F8-BAC2-8F46EBF8FFE3}" srcOrd="0" destOrd="0" presId="urn:microsoft.com/office/officeart/2005/8/layout/hierarchy1"/>
    <dgm:cxn modelId="{5740DF28-B76E-4700-A124-A7BCC9525D72}" type="presParOf" srcId="{A68275FD-C298-4A16-8D1B-3672D954F9DB}" destId="{4CFA3599-809E-44BE-A2AF-4ADC701FBD60}" srcOrd="1" destOrd="0" presId="urn:microsoft.com/office/officeart/2005/8/layout/hierarchy1"/>
    <dgm:cxn modelId="{071B277D-A2CE-46E1-B7D6-BC451F102588}" type="presParOf" srcId="{D9837DCE-20F4-435D-BC1B-4A61D5287304}" destId="{8AD51633-344C-490E-8BBF-87D5EE4F3462}" srcOrd="1" destOrd="0" presId="urn:microsoft.com/office/officeart/2005/8/layout/hierarchy1"/>
    <dgm:cxn modelId="{70AAFE19-7BE4-428B-A779-6F72BCF89F53}" type="presParOf" srcId="{8AD51633-344C-490E-8BBF-87D5EE4F3462}" destId="{F0CB8495-4672-417D-9E1D-8B394039B8E4}" srcOrd="0" destOrd="0" presId="urn:microsoft.com/office/officeart/2005/8/layout/hierarchy1"/>
    <dgm:cxn modelId="{32677EAC-9A95-4A8C-8DDD-55CF5438817A}" type="presParOf" srcId="{8AD51633-344C-490E-8BBF-87D5EE4F3462}" destId="{1A6F522E-5BDE-45CF-AA87-D670D5C7F6A9}" srcOrd="1" destOrd="0" presId="urn:microsoft.com/office/officeart/2005/8/layout/hierarchy1"/>
    <dgm:cxn modelId="{E6F00D7E-8D20-4514-B1A7-36A6EFC23217}" type="presParOf" srcId="{1A6F522E-5BDE-45CF-AA87-D670D5C7F6A9}" destId="{FF59E0EF-9960-424F-8F30-48C1F4808398}" srcOrd="0" destOrd="0" presId="urn:microsoft.com/office/officeart/2005/8/layout/hierarchy1"/>
    <dgm:cxn modelId="{C8398A1D-B5B6-46C4-A1B0-D93ACA39F0BB}" type="presParOf" srcId="{FF59E0EF-9960-424F-8F30-48C1F4808398}" destId="{B0706B5A-BE51-4387-A1AB-002D36547327}" srcOrd="0" destOrd="0" presId="urn:microsoft.com/office/officeart/2005/8/layout/hierarchy1"/>
    <dgm:cxn modelId="{30E4D46E-CF27-4C0B-85CB-E1183F7750CC}" type="presParOf" srcId="{FF59E0EF-9960-424F-8F30-48C1F4808398}" destId="{5A765D93-612F-4AA8-AC87-4F373EC5E848}" srcOrd="1" destOrd="0" presId="urn:microsoft.com/office/officeart/2005/8/layout/hierarchy1"/>
    <dgm:cxn modelId="{CA604D4D-946F-4A0F-831E-2FCCE77D6E35}" type="presParOf" srcId="{1A6F522E-5BDE-45CF-AA87-D670D5C7F6A9}" destId="{72D3533C-A0FC-4F67-A36C-8B7BBC2934EF}" srcOrd="1" destOrd="0" presId="urn:microsoft.com/office/officeart/2005/8/layout/hierarchy1"/>
  </dgm:cxnLst>
  <dgm:bg/>
  <dgm:whole/>
</dgm:dataModel>
</file>

<file path=ppt/diagrams/data2.xml><?xml version="1.0" encoding="utf-8"?>
<dgm:dataModel xmlns:dgm="http://schemas.openxmlformats.org/drawingml/2006/diagram" xmlns:a="http://schemas.openxmlformats.org/drawingml/2006/main">
  <dgm:ptLst>
    <dgm:pt modelId="{2C89DE00-C04E-4500-AAD5-D422D225F9E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ADF13537-A685-434F-8554-2620CA3544F9}">
      <dgm:prSet phldrT="[Текст]" custT="1"/>
      <dgm:spPr/>
      <dgm:t>
        <a:bodyPr/>
        <a:lstStyle/>
        <a:p>
          <a:r>
            <a:rPr lang="ru-RU" sz="4400" b="1" dirty="0" smtClean="0">
              <a:solidFill>
                <a:srgbClr val="C00000"/>
              </a:solidFill>
            </a:rPr>
            <a:t>Социальные </a:t>
          </a:r>
          <a:endParaRPr lang="ru-RU" sz="4400" b="1" dirty="0">
            <a:solidFill>
              <a:srgbClr val="C00000"/>
            </a:solidFill>
          </a:endParaRPr>
        </a:p>
      </dgm:t>
    </dgm:pt>
    <dgm:pt modelId="{A0302DD5-D04C-4990-95C5-E3B3BA00510B}" type="parTrans" cxnId="{DAE87E8D-7212-47F4-82FB-2B1623B3FB1F}">
      <dgm:prSet/>
      <dgm:spPr/>
      <dgm:t>
        <a:bodyPr/>
        <a:lstStyle/>
        <a:p>
          <a:endParaRPr lang="ru-RU"/>
        </a:p>
      </dgm:t>
    </dgm:pt>
    <dgm:pt modelId="{EC669672-1926-4960-9FFF-2F040B2B0919}" type="sibTrans" cxnId="{DAE87E8D-7212-47F4-82FB-2B1623B3FB1F}">
      <dgm:prSet/>
      <dgm:spPr/>
      <dgm:t>
        <a:bodyPr/>
        <a:lstStyle/>
        <a:p>
          <a:endParaRPr lang="ru-RU"/>
        </a:p>
      </dgm:t>
    </dgm:pt>
    <dgm:pt modelId="{4F2F8C57-DDED-4C8E-891E-A43527D11040}">
      <dgm:prSet phldrT="[Текст]"/>
      <dgm:spPr/>
      <dgm:t>
        <a:bodyPr/>
        <a:lstStyle/>
        <a:p>
          <a:r>
            <a:rPr lang="ru-RU" b="1" dirty="0" smtClean="0">
              <a:solidFill>
                <a:srgbClr val="C00000"/>
              </a:solidFill>
            </a:rPr>
            <a:t>Интеллектуальные </a:t>
          </a:r>
          <a:endParaRPr lang="ru-RU" b="1" dirty="0">
            <a:solidFill>
              <a:srgbClr val="C00000"/>
            </a:solidFill>
          </a:endParaRPr>
        </a:p>
      </dgm:t>
    </dgm:pt>
    <dgm:pt modelId="{5FDC9D79-D0BE-4926-90EA-E006BFDB181C}" type="parTrans" cxnId="{274A3971-5BA9-40C1-8931-BFECF4B271BB}">
      <dgm:prSet/>
      <dgm:spPr/>
      <dgm:t>
        <a:bodyPr/>
        <a:lstStyle/>
        <a:p>
          <a:endParaRPr lang="ru-RU"/>
        </a:p>
      </dgm:t>
    </dgm:pt>
    <dgm:pt modelId="{E53AE8B8-C95F-4222-AE54-1C8D365B1E77}" type="sibTrans" cxnId="{274A3971-5BA9-40C1-8931-BFECF4B271BB}">
      <dgm:prSet/>
      <dgm:spPr/>
      <dgm:t>
        <a:bodyPr/>
        <a:lstStyle/>
        <a:p>
          <a:endParaRPr lang="ru-RU"/>
        </a:p>
      </dgm:t>
    </dgm:pt>
    <dgm:pt modelId="{601AE895-D816-41A1-8FBE-9105B9308B79}">
      <dgm:prSet phldrT="[Текст]"/>
      <dgm:spPr/>
      <dgm:t>
        <a:bodyPr/>
        <a:lstStyle/>
        <a:p>
          <a:r>
            <a:rPr lang="ru-RU" b="1" dirty="0" smtClean="0">
              <a:solidFill>
                <a:srgbClr val="C00000"/>
              </a:solidFill>
            </a:rPr>
            <a:t>Личностные </a:t>
          </a:r>
          <a:endParaRPr lang="ru-RU" b="1" dirty="0">
            <a:solidFill>
              <a:srgbClr val="C00000"/>
            </a:solidFill>
          </a:endParaRPr>
        </a:p>
      </dgm:t>
    </dgm:pt>
    <dgm:pt modelId="{029CC5B4-93C1-4FEB-AEF9-89E88070C25F}" type="parTrans" cxnId="{DFD253D8-BB4F-4D9C-BD16-3E76D8DFB882}">
      <dgm:prSet/>
      <dgm:spPr/>
      <dgm:t>
        <a:bodyPr/>
        <a:lstStyle/>
        <a:p>
          <a:endParaRPr lang="ru-RU"/>
        </a:p>
      </dgm:t>
    </dgm:pt>
    <dgm:pt modelId="{28AB7121-7D7E-4B65-B0FD-6D0D6367FB94}" type="sibTrans" cxnId="{DFD253D8-BB4F-4D9C-BD16-3E76D8DFB882}">
      <dgm:prSet/>
      <dgm:spPr/>
      <dgm:t>
        <a:bodyPr/>
        <a:lstStyle/>
        <a:p>
          <a:endParaRPr lang="ru-RU"/>
        </a:p>
      </dgm:t>
    </dgm:pt>
    <dgm:pt modelId="{30E1D232-621F-457F-A63B-B4E08A0F8023}" type="pres">
      <dgm:prSet presAssocID="{2C89DE00-C04E-4500-AAD5-D422D225F9E7}" presName="linear" presStyleCnt="0">
        <dgm:presLayoutVars>
          <dgm:dir/>
          <dgm:animLvl val="lvl"/>
          <dgm:resizeHandles val="exact"/>
        </dgm:presLayoutVars>
      </dgm:prSet>
      <dgm:spPr/>
      <dgm:t>
        <a:bodyPr/>
        <a:lstStyle/>
        <a:p>
          <a:endParaRPr lang="ru-RU"/>
        </a:p>
      </dgm:t>
    </dgm:pt>
    <dgm:pt modelId="{03D2B1DA-4F02-43FD-91F6-E2EDF919E168}" type="pres">
      <dgm:prSet presAssocID="{ADF13537-A685-434F-8554-2620CA3544F9}" presName="parentLin" presStyleCnt="0"/>
      <dgm:spPr/>
    </dgm:pt>
    <dgm:pt modelId="{31F6CD17-D4A0-44F0-8776-010712AEE523}" type="pres">
      <dgm:prSet presAssocID="{ADF13537-A685-434F-8554-2620CA3544F9}" presName="parentLeftMargin" presStyleLbl="node1" presStyleIdx="0" presStyleCnt="3"/>
      <dgm:spPr/>
      <dgm:t>
        <a:bodyPr/>
        <a:lstStyle/>
        <a:p>
          <a:endParaRPr lang="ru-RU"/>
        </a:p>
      </dgm:t>
    </dgm:pt>
    <dgm:pt modelId="{EF7DA155-A1C2-4112-A1D7-6F1571F09E60}" type="pres">
      <dgm:prSet presAssocID="{ADF13537-A685-434F-8554-2620CA3544F9}" presName="parentText" presStyleLbl="node1" presStyleIdx="0" presStyleCnt="3">
        <dgm:presLayoutVars>
          <dgm:chMax val="0"/>
          <dgm:bulletEnabled val="1"/>
        </dgm:presLayoutVars>
      </dgm:prSet>
      <dgm:spPr/>
      <dgm:t>
        <a:bodyPr/>
        <a:lstStyle/>
        <a:p>
          <a:endParaRPr lang="ru-RU"/>
        </a:p>
      </dgm:t>
    </dgm:pt>
    <dgm:pt modelId="{748D2528-A6DF-400B-A2CF-EE14185527AC}" type="pres">
      <dgm:prSet presAssocID="{ADF13537-A685-434F-8554-2620CA3544F9}" presName="negativeSpace" presStyleCnt="0"/>
      <dgm:spPr/>
    </dgm:pt>
    <dgm:pt modelId="{8E8E07BE-2684-47F2-B8C1-73EEF3DB0B35}" type="pres">
      <dgm:prSet presAssocID="{ADF13537-A685-434F-8554-2620CA3544F9}" presName="childText" presStyleLbl="conFgAcc1" presStyleIdx="0" presStyleCnt="3">
        <dgm:presLayoutVars>
          <dgm:bulletEnabled val="1"/>
        </dgm:presLayoutVars>
      </dgm:prSet>
      <dgm:spPr/>
    </dgm:pt>
    <dgm:pt modelId="{0794FB85-1557-46F5-870A-5A2C3ACE4183}" type="pres">
      <dgm:prSet presAssocID="{EC669672-1926-4960-9FFF-2F040B2B0919}" presName="spaceBetweenRectangles" presStyleCnt="0"/>
      <dgm:spPr/>
    </dgm:pt>
    <dgm:pt modelId="{5FB84B9B-FD57-468C-B761-46F712D29667}" type="pres">
      <dgm:prSet presAssocID="{4F2F8C57-DDED-4C8E-891E-A43527D11040}" presName="parentLin" presStyleCnt="0"/>
      <dgm:spPr/>
    </dgm:pt>
    <dgm:pt modelId="{8CB8FE24-5775-4D39-9F5E-CB24B0500199}" type="pres">
      <dgm:prSet presAssocID="{4F2F8C57-DDED-4C8E-891E-A43527D11040}" presName="parentLeftMargin" presStyleLbl="node1" presStyleIdx="0" presStyleCnt="3"/>
      <dgm:spPr/>
      <dgm:t>
        <a:bodyPr/>
        <a:lstStyle/>
        <a:p>
          <a:endParaRPr lang="ru-RU"/>
        </a:p>
      </dgm:t>
    </dgm:pt>
    <dgm:pt modelId="{87908B01-B7B8-41E4-8F10-27F8783234D4}" type="pres">
      <dgm:prSet presAssocID="{4F2F8C57-DDED-4C8E-891E-A43527D11040}" presName="parentText" presStyleLbl="node1" presStyleIdx="1" presStyleCnt="3">
        <dgm:presLayoutVars>
          <dgm:chMax val="0"/>
          <dgm:bulletEnabled val="1"/>
        </dgm:presLayoutVars>
      </dgm:prSet>
      <dgm:spPr/>
      <dgm:t>
        <a:bodyPr/>
        <a:lstStyle/>
        <a:p>
          <a:endParaRPr lang="ru-RU"/>
        </a:p>
      </dgm:t>
    </dgm:pt>
    <dgm:pt modelId="{3AC61C20-9676-4166-9954-832DD0CEDD47}" type="pres">
      <dgm:prSet presAssocID="{4F2F8C57-DDED-4C8E-891E-A43527D11040}" presName="negativeSpace" presStyleCnt="0"/>
      <dgm:spPr/>
    </dgm:pt>
    <dgm:pt modelId="{6294C2EC-3C40-4004-81ED-1320CBEECE00}" type="pres">
      <dgm:prSet presAssocID="{4F2F8C57-DDED-4C8E-891E-A43527D11040}" presName="childText" presStyleLbl="conFgAcc1" presStyleIdx="1" presStyleCnt="3">
        <dgm:presLayoutVars>
          <dgm:bulletEnabled val="1"/>
        </dgm:presLayoutVars>
      </dgm:prSet>
      <dgm:spPr/>
    </dgm:pt>
    <dgm:pt modelId="{E261F8A4-6F60-486F-BC97-91B668E1A07D}" type="pres">
      <dgm:prSet presAssocID="{E53AE8B8-C95F-4222-AE54-1C8D365B1E77}" presName="spaceBetweenRectangles" presStyleCnt="0"/>
      <dgm:spPr/>
    </dgm:pt>
    <dgm:pt modelId="{B68B08AB-2EF0-4650-9B1B-799994813948}" type="pres">
      <dgm:prSet presAssocID="{601AE895-D816-41A1-8FBE-9105B9308B79}" presName="parentLin" presStyleCnt="0"/>
      <dgm:spPr/>
    </dgm:pt>
    <dgm:pt modelId="{767377A5-FDFD-459E-B912-F0DFBD3762EB}" type="pres">
      <dgm:prSet presAssocID="{601AE895-D816-41A1-8FBE-9105B9308B79}" presName="parentLeftMargin" presStyleLbl="node1" presStyleIdx="1" presStyleCnt="3"/>
      <dgm:spPr/>
      <dgm:t>
        <a:bodyPr/>
        <a:lstStyle/>
        <a:p>
          <a:endParaRPr lang="ru-RU"/>
        </a:p>
      </dgm:t>
    </dgm:pt>
    <dgm:pt modelId="{11EFAD06-18B4-4550-B698-5B7CC7B1905C}" type="pres">
      <dgm:prSet presAssocID="{601AE895-D816-41A1-8FBE-9105B9308B79}" presName="parentText" presStyleLbl="node1" presStyleIdx="2" presStyleCnt="3">
        <dgm:presLayoutVars>
          <dgm:chMax val="0"/>
          <dgm:bulletEnabled val="1"/>
        </dgm:presLayoutVars>
      </dgm:prSet>
      <dgm:spPr/>
      <dgm:t>
        <a:bodyPr/>
        <a:lstStyle/>
        <a:p>
          <a:endParaRPr lang="ru-RU"/>
        </a:p>
      </dgm:t>
    </dgm:pt>
    <dgm:pt modelId="{C28E6439-37BD-4B9B-8B8B-E9912A752490}" type="pres">
      <dgm:prSet presAssocID="{601AE895-D816-41A1-8FBE-9105B9308B79}" presName="negativeSpace" presStyleCnt="0"/>
      <dgm:spPr/>
    </dgm:pt>
    <dgm:pt modelId="{F3399E8F-A91D-4556-A0E7-3277263371FB}" type="pres">
      <dgm:prSet presAssocID="{601AE895-D816-41A1-8FBE-9105B9308B79}" presName="childText" presStyleLbl="conFgAcc1" presStyleIdx="2" presStyleCnt="3">
        <dgm:presLayoutVars>
          <dgm:bulletEnabled val="1"/>
        </dgm:presLayoutVars>
      </dgm:prSet>
      <dgm:spPr/>
    </dgm:pt>
  </dgm:ptLst>
  <dgm:cxnLst>
    <dgm:cxn modelId="{DAE87E8D-7212-47F4-82FB-2B1623B3FB1F}" srcId="{2C89DE00-C04E-4500-AAD5-D422D225F9E7}" destId="{ADF13537-A685-434F-8554-2620CA3544F9}" srcOrd="0" destOrd="0" parTransId="{A0302DD5-D04C-4990-95C5-E3B3BA00510B}" sibTransId="{EC669672-1926-4960-9FFF-2F040B2B0919}"/>
    <dgm:cxn modelId="{B4751C70-1E3C-42A9-9A2C-4A3245207E03}" type="presOf" srcId="{ADF13537-A685-434F-8554-2620CA3544F9}" destId="{31F6CD17-D4A0-44F0-8776-010712AEE523}" srcOrd="0" destOrd="0" presId="urn:microsoft.com/office/officeart/2005/8/layout/list1"/>
    <dgm:cxn modelId="{97EBC622-615A-4CC0-9B14-5C5F4BC48ED6}" type="presOf" srcId="{601AE895-D816-41A1-8FBE-9105B9308B79}" destId="{767377A5-FDFD-459E-B912-F0DFBD3762EB}" srcOrd="0" destOrd="0" presId="urn:microsoft.com/office/officeart/2005/8/layout/list1"/>
    <dgm:cxn modelId="{274A3971-5BA9-40C1-8931-BFECF4B271BB}" srcId="{2C89DE00-C04E-4500-AAD5-D422D225F9E7}" destId="{4F2F8C57-DDED-4C8E-891E-A43527D11040}" srcOrd="1" destOrd="0" parTransId="{5FDC9D79-D0BE-4926-90EA-E006BFDB181C}" sibTransId="{E53AE8B8-C95F-4222-AE54-1C8D365B1E77}"/>
    <dgm:cxn modelId="{8CCF9688-7441-48C2-BBB3-362F70C50A00}" type="presOf" srcId="{ADF13537-A685-434F-8554-2620CA3544F9}" destId="{EF7DA155-A1C2-4112-A1D7-6F1571F09E60}" srcOrd="1" destOrd="0" presId="urn:microsoft.com/office/officeart/2005/8/layout/list1"/>
    <dgm:cxn modelId="{F803C72C-12F0-4E38-836B-16041C220660}" type="presOf" srcId="{601AE895-D816-41A1-8FBE-9105B9308B79}" destId="{11EFAD06-18B4-4550-B698-5B7CC7B1905C}" srcOrd="1" destOrd="0" presId="urn:microsoft.com/office/officeart/2005/8/layout/list1"/>
    <dgm:cxn modelId="{DFD253D8-BB4F-4D9C-BD16-3E76D8DFB882}" srcId="{2C89DE00-C04E-4500-AAD5-D422D225F9E7}" destId="{601AE895-D816-41A1-8FBE-9105B9308B79}" srcOrd="2" destOrd="0" parTransId="{029CC5B4-93C1-4FEB-AEF9-89E88070C25F}" sibTransId="{28AB7121-7D7E-4B65-B0FD-6D0D6367FB94}"/>
    <dgm:cxn modelId="{44C4F138-EECF-4FF8-B120-B636E6E4B183}" type="presOf" srcId="{4F2F8C57-DDED-4C8E-891E-A43527D11040}" destId="{8CB8FE24-5775-4D39-9F5E-CB24B0500199}" srcOrd="0" destOrd="0" presId="urn:microsoft.com/office/officeart/2005/8/layout/list1"/>
    <dgm:cxn modelId="{78C6A78B-5CF4-45FC-9928-7A1DFB0B72EC}" type="presOf" srcId="{4F2F8C57-DDED-4C8E-891E-A43527D11040}" destId="{87908B01-B7B8-41E4-8F10-27F8783234D4}" srcOrd="1" destOrd="0" presId="urn:microsoft.com/office/officeart/2005/8/layout/list1"/>
    <dgm:cxn modelId="{7B7BBB86-A07C-43E6-9270-9BE6B1B5FC0E}" type="presOf" srcId="{2C89DE00-C04E-4500-AAD5-D422D225F9E7}" destId="{30E1D232-621F-457F-A63B-B4E08A0F8023}" srcOrd="0" destOrd="0" presId="urn:microsoft.com/office/officeart/2005/8/layout/list1"/>
    <dgm:cxn modelId="{B1E74F1D-C621-4371-990E-034C4B13BA03}" type="presParOf" srcId="{30E1D232-621F-457F-A63B-B4E08A0F8023}" destId="{03D2B1DA-4F02-43FD-91F6-E2EDF919E168}" srcOrd="0" destOrd="0" presId="urn:microsoft.com/office/officeart/2005/8/layout/list1"/>
    <dgm:cxn modelId="{80433177-3358-40D2-8F8C-3DE7E8C08708}" type="presParOf" srcId="{03D2B1DA-4F02-43FD-91F6-E2EDF919E168}" destId="{31F6CD17-D4A0-44F0-8776-010712AEE523}" srcOrd="0" destOrd="0" presId="urn:microsoft.com/office/officeart/2005/8/layout/list1"/>
    <dgm:cxn modelId="{F084E102-CD62-4F7F-957A-84FF43AF2490}" type="presParOf" srcId="{03D2B1DA-4F02-43FD-91F6-E2EDF919E168}" destId="{EF7DA155-A1C2-4112-A1D7-6F1571F09E60}" srcOrd="1" destOrd="0" presId="urn:microsoft.com/office/officeart/2005/8/layout/list1"/>
    <dgm:cxn modelId="{BBD9969F-0541-4BFC-9898-7C0AD9FB676F}" type="presParOf" srcId="{30E1D232-621F-457F-A63B-B4E08A0F8023}" destId="{748D2528-A6DF-400B-A2CF-EE14185527AC}" srcOrd="1" destOrd="0" presId="urn:microsoft.com/office/officeart/2005/8/layout/list1"/>
    <dgm:cxn modelId="{FEB6B0CD-49B4-45A7-A85A-07AFE3BB1771}" type="presParOf" srcId="{30E1D232-621F-457F-A63B-B4E08A0F8023}" destId="{8E8E07BE-2684-47F2-B8C1-73EEF3DB0B35}" srcOrd="2" destOrd="0" presId="urn:microsoft.com/office/officeart/2005/8/layout/list1"/>
    <dgm:cxn modelId="{0A113DBB-375C-4792-80F3-89C001C35828}" type="presParOf" srcId="{30E1D232-621F-457F-A63B-B4E08A0F8023}" destId="{0794FB85-1557-46F5-870A-5A2C3ACE4183}" srcOrd="3" destOrd="0" presId="urn:microsoft.com/office/officeart/2005/8/layout/list1"/>
    <dgm:cxn modelId="{4468A05F-E1DE-4DAC-91B4-6EDB82F3938E}" type="presParOf" srcId="{30E1D232-621F-457F-A63B-B4E08A0F8023}" destId="{5FB84B9B-FD57-468C-B761-46F712D29667}" srcOrd="4" destOrd="0" presId="urn:microsoft.com/office/officeart/2005/8/layout/list1"/>
    <dgm:cxn modelId="{EBEABEFD-3CA6-41B7-9A39-2BE0C9D48EB9}" type="presParOf" srcId="{5FB84B9B-FD57-468C-B761-46F712D29667}" destId="{8CB8FE24-5775-4D39-9F5E-CB24B0500199}" srcOrd="0" destOrd="0" presId="urn:microsoft.com/office/officeart/2005/8/layout/list1"/>
    <dgm:cxn modelId="{799FCE1E-87AD-42D9-81C7-BB095322B13B}" type="presParOf" srcId="{5FB84B9B-FD57-468C-B761-46F712D29667}" destId="{87908B01-B7B8-41E4-8F10-27F8783234D4}" srcOrd="1" destOrd="0" presId="urn:microsoft.com/office/officeart/2005/8/layout/list1"/>
    <dgm:cxn modelId="{F4DF7396-018E-4B3B-9830-FC8DA0A4C84C}" type="presParOf" srcId="{30E1D232-621F-457F-A63B-B4E08A0F8023}" destId="{3AC61C20-9676-4166-9954-832DD0CEDD47}" srcOrd="5" destOrd="0" presId="urn:microsoft.com/office/officeart/2005/8/layout/list1"/>
    <dgm:cxn modelId="{3686AD94-A442-4217-9A1B-D2B2EE1CCAB1}" type="presParOf" srcId="{30E1D232-621F-457F-A63B-B4E08A0F8023}" destId="{6294C2EC-3C40-4004-81ED-1320CBEECE00}" srcOrd="6" destOrd="0" presId="urn:microsoft.com/office/officeart/2005/8/layout/list1"/>
    <dgm:cxn modelId="{EDE29240-8901-416E-B41F-5DCE562C7934}" type="presParOf" srcId="{30E1D232-621F-457F-A63B-B4E08A0F8023}" destId="{E261F8A4-6F60-486F-BC97-91B668E1A07D}" srcOrd="7" destOrd="0" presId="urn:microsoft.com/office/officeart/2005/8/layout/list1"/>
    <dgm:cxn modelId="{0C95CA86-D776-4EB2-A0B2-3F81B3C90033}" type="presParOf" srcId="{30E1D232-621F-457F-A63B-B4E08A0F8023}" destId="{B68B08AB-2EF0-4650-9B1B-799994813948}" srcOrd="8" destOrd="0" presId="urn:microsoft.com/office/officeart/2005/8/layout/list1"/>
    <dgm:cxn modelId="{4E909625-2356-418A-B1FC-F563B5026D4F}" type="presParOf" srcId="{B68B08AB-2EF0-4650-9B1B-799994813948}" destId="{767377A5-FDFD-459E-B912-F0DFBD3762EB}" srcOrd="0" destOrd="0" presId="urn:microsoft.com/office/officeart/2005/8/layout/list1"/>
    <dgm:cxn modelId="{BF51F1DB-B1AB-41B5-AF21-3055EAFC6BF1}" type="presParOf" srcId="{B68B08AB-2EF0-4650-9B1B-799994813948}" destId="{11EFAD06-18B4-4550-B698-5B7CC7B1905C}" srcOrd="1" destOrd="0" presId="urn:microsoft.com/office/officeart/2005/8/layout/list1"/>
    <dgm:cxn modelId="{57025E25-89A5-4EC0-A0BC-216C2ED9248E}" type="presParOf" srcId="{30E1D232-621F-457F-A63B-B4E08A0F8023}" destId="{C28E6439-37BD-4B9B-8B8B-E9912A752490}" srcOrd="9" destOrd="0" presId="urn:microsoft.com/office/officeart/2005/8/layout/list1"/>
    <dgm:cxn modelId="{AF16FAA6-1E6C-4EE6-8314-B23B6F4E580C}" type="presParOf" srcId="{30E1D232-621F-457F-A63B-B4E08A0F8023}" destId="{F3399E8F-A91D-4556-A0E7-3277263371FB}" srcOrd="10" destOrd="0" presId="urn:microsoft.com/office/officeart/2005/8/layout/list1"/>
  </dgm:cxnLst>
  <dgm:bg/>
  <dgm:whole/>
</dgm:dataModel>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257291-1357-4341-B3E3-ACB5E7705FD9}" type="datetimeFigureOut">
              <a:rPr lang="ru-RU" smtClean="0"/>
              <a:pPr/>
              <a:t>25.02.2017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7D2B97-1218-4738-A777-5C9CF6E68288}" type="slidenum">
              <a:rPr lang="ru-RU" smtClean="0"/>
              <a:pPr/>
              <a:t>‹#›</a:t>
            </a:fld>
            <a:endParaRPr lang="ru-RU"/>
          </a:p>
        </p:txBody>
      </p:sp>
    </p:spTree>
    <p:extLst>
      <p:ext uri="{BB962C8B-B14F-4D97-AF65-F5344CB8AC3E}">
        <p14:creationId xmlns="" xmlns:p14="http://schemas.microsoft.com/office/powerpoint/2010/main" val="13296688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47D2B97-1218-4738-A777-5C9CF6E68288}" type="slidenum">
              <a:rPr lang="ru-RU" smtClean="0"/>
              <a:pPr/>
              <a:t>1</a:t>
            </a:fld>
            <a:endParaRPr lang="ru-RU"/>
          </a:p>
        </p:txBody>
      </p:sp>
    </p:spTree>
    <p:extLst>
      <p:ext uri="{BB962C8B-B14F-4D97-AF65-F5344CB8AC3E}">
        <p14:creationId xmlns="" xmlns:p14="http://schemas.microsoft.com/office/powerpoint/2010/main" val="703640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023B1A-B5EB-4545-B98D-C31718DAEFC1}" type="datetimeFigureOut">
              <a:rPr lang="ru-RU" smtClean="0"/>
              <a:pPr/>
              <a:t>25.02.2017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E989E77-0BFA-4CF6-BBB5-33E21B235884}"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023B1A-B5EB-4545-B98D-C31718DAEFC1}" type="datetimeFigureOut">
              <a:rPr lang="ru-RU" smtClean="0"/>
              <a:pPr/>
              <a:t>25.02.2017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989E77-0BFA-4CF6-BBB5-33E21B235884}"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ru.wikipedia.org/wiki/%D0%97%D0%BD%D0%B0%D0%BA" TargetMode="External"/><Relationship Id="rId2" Type="http://schemas.openxmlformats.org/officeDocument/2006/relationships/hyperlink" Target="https://ru.wikipedia.org/wiki/%D0%AF%D0%B7%D1%8B%D0%BA" TargetMode="External"/><Relationship Id="rId1" Type="http://schemas.openxmlformats.org/officeDocument/2006/relationships/slideLayout" Target="../slideLayouts/slideLayout2.xml"/><Relationship Id="rId5" Type="http://schemas.openxmlformats.org/officeDocument/2006/relationships/hyperlink" Target="https://ru.wikipedia.org/wiki/%D0%9F%D1%80%D0%B5%D0%B4%D0%BB%D0%BE%D0%B6%D0%B5%D0%BD%D0%B8%D0%B5_(%D0%BB%D0%B8%D0%BD%D0%B3%D0%B2%D0%B8%D1%81%D1%82%D0%B8%D0%BA%D0%B0)" TargetMode="External"/><Relationship Id="rId4" Type="http://schemas.openxmlformats.org/officeDocument/2006/relationships/hyperlink" Target="https://ru.wikipedia.org/wiki/%D0%A1%D0%B8%D0%BD%D1%82%D0%B0%D0%BA%D1%81%D0%B8%D1%81"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4.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00100" y="428604"/>
            <a:ext cx="6929454" cy="928694"/>
          </a:xfrm>
        </p:spPr>
        <p:txBody>
          <a:bodyPr>
            <a:normAutofit/>
          </a:bodyPr>
          <a:lstStyle/>
          <a:p>
            <a:endParaRPr lang="ru-RU" b="1" dirty="0"/>
          </a:p>
        </p:txBody>
      </p:sp>
      <p:sp>
        <p:nvSpPr>
          <p:cNvPr id="7" name="Текст 6"/>
          <p:cNvSpPr>
            <a:spLocks noGrp="1"/>
          </p:cNvSpPr>
          <p:nvPr>
            <p:ph type="body" sz="quarter" idx="3"/>
          </p:nvPr>
        </p:nvSpPr>
        <p:spPr>
          <a:xfrm>
            <a:off x="2500298" y="5072074"/>
            <a:ext cx="4041775" cy="1571636"/>
          </a:xfrm>
        </p:spPr>
        <p:txBody>
          <a:bodyPr>
            <a:normAutofit/>
          </a:bodyPr>
          <a:lstStyle/>
          <a:p>
            <a:pPr algn="ctr"/>
            <a:r>
              <a:rPr lang="ru-RU" dirty="0" smtClean="0"/>
              <a:t>Пакулова Елена Петровна учитель русского языка и литературы</a:t>
            </a:r>
          </a:p>
        </p:txBody>
      </p:sp>
      <p:pic>
        <p:nvPicPr>
          <p:cNvPr id="8" name="Рисунок 7" descr="DSC07296.JPG"/>
          <p:cNvPicPr>
            <a:picLocks noChangeAspect="1"/>
          </p:cNvPicPr>
          <p:nvPr/>
        </p:nvPicPr>
        <p:blipFill>
          <a:blip r:embed="rId3" cstate="print"/>
          <a:stretch>
            <a:fillRect/>
          </a:stretch>
        </p:blipFill>
        <p:spPr>
          <a:xfrm>
            <a:off x="2000232" y="1428736"/>
            <a:ext cx="5238786" cy="392909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7"/>
          <p:cNvSpPr>
            <a:spLocks noGrp="1"/>
          </p:cNvSpPr>
          <p:nvPr>
            <p:ph type="title"/>
          </p:nvPr>
        </p:nvSpPr>
        <p:spPr/>
        <p:txBody>
          <a:bodyPr>
            <a:normAutofit/>
          </a:bodyPr>
          <a:lstStyle/>
          <a:p>
            <a:r>
              <a:rPr lang="ru-RU" sz="4800" b="1" dirty="0" smtClean="0">
                <a:solidFill>
                  <a:srgbClr val="C00000"/>
                </a:solidFill>
              </a:rPr>
              <a:t>Цель:</a:t>
            </a:r>
            <a:endParaRPr lang="ru-RU" sz="4800" b="1" dirty="0">
              <a:solidFill>
                <a:srgbClr val="C00000"/>
              </a:solidFill>
            </a:endParaRPr>
          </a:p>
        </p:txBody>
      </p:sp>
      <p:sp>
        <p:nvSpPr>
          <p:cNvPr id="9" name="Содержимое 8"/>
          <p:cNvSpPr>
            <a:spLocks noGrp="1"/>
          </p:cNvSpPr>
          <p:nvPr>
            <p:ph idx="1"/>
          </p:nvPr>
        </p:nvSpPr>
        <p:spPr/>
        <p:txBody>
          <a:bodyPr>
            <a:normAutofit fontScale="77500" lnSpcReduction="20000"/>
          </a:bodyPr>
          <a:lstStyle/>
          <a:p>
            <a:pPr algn="just"/>
            <a:r>
              <a:rPr lang="ru-RU" dirty="0" smtClean="0">
                <a:latin typeface="Times New Roman" pitchFamily="18" charset="0"/>
                <a:cs typeface="Times New Roman" pitchFamily="18" charset="0"/>
              </a:rPr>
              <a:t>В</a:t>
            </a:r>
            <a:r>
              <a:rPr lang="ru-RU" dirty="0" smtClean="0">
                <a:latin typeface="Times New Roman" pitchFamily="18" charset="0"/>
                <a:cs typeface="Times New Roman" pitchFamily="18" charset="0"/>
              </a:rPr>
              <a:t>оспитать </a:t>
            </a:r>
            <a:r>
              <a:rPr lang="ru-RU" dirty="0" smtClean="0">
                <a:latin typeface="Times New Roman" pitchFamily="18" charset="0"/>
                <a:cs typeface="Times New Roman" pitchFamily="18" charset="0"/>
              </a:rPr>
              <a:t>всесторонне-развитую  творческую личность  с высокой коммуникативной, языковой, филологической, функциональной компетенцией. </a:t>
            </a:r>
          </a:p>
          <a:p>
            <a:pPr algn="ctr">
              <a:buNone/>
            </a:pPr>
            <a:r>
              <a:rPr lang="ru-RU" sz="4100" b="1" dirty="0" smtClean="0">
                <a:solidFill>
                  <a:srgbClr val="C00000"/>
                </a:solidFill>
                <a:latin typeface="Times New Roman" pitchFamily="18" charset="0"/>
                <a:cs typeface="Times New Roman" pitchFamily="18" charset="0"/>
              </a:rPr>
              <a:t> Основные задачи:</a:t>
            </a:r>
          </a:p>
          <a:p>
            <a:r>
              <a:rPr lang="ru-RU" dirty="0" smtClean="0">
                <a:latin typeface="Times New Roman" pitchFamily="18" charset="0"/>
                <a:cs typeface="Times New Roman" pitchFamily="18" charset="0"/>
              </a:rPr>
              <a:t>научить </a:t>
            </a:r>
            <a:r>
              <a:rPr lang="ru-RU" dirty="0" smtClean="0">
                <a:latin typeface="Times New Roman" pitchFamily="18" charset="0"/>
                <a:cs typeface="Times New Roman" pitchFamily="18" charset="0"/>
              </a:rPr>
              <a:t>технике самостоятельного приобретения новых знаний; умений ориентироваться в информационном потоке;</a:t>
            </a:r>
          </a:p>
          <a:p>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максимально развивать индивидуальные способности;</a:t>
            </a:r>
          </a:p>
          <a:p>
            <a:r>
              <a:rPr lang="ru-RU"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прививать интерес к учению, приобретению знаний;</a:t>
            </a:r>
          </a:p>
          <a:p>
            <a:r>
              <a:rPr lang="ru-RU" dirty="0" smtClean="0">
                <a:latin typeface="Times New Roman" pitchFamily="18" charset="0"/>
                <a:cs typeface="Times New Roman" pitchFamily="18" charset="0"/>
              </a:rPr>
              <a:t>создавать </a:t>
            </a:r>
            <a:r>
              <a:rPr lang="ru-RU" dirty="0" smtClean="0">
                <a:latin typeface="Times New Roman" pitchFamily="18" charset="0"/>
                <a:cs typeface="Times New Roman" pitchFamily="18" charset="0"/>
              </a:rPr>
              <a:t>комфортные условия для школьников при организации обучения</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graphicFrame>
        <p:nvGraphicFramePr>
          <p:cNvPr id="4" name="Схема 3"/>
          <p:cNvGraphicFramePr/>
          <p:nvPr/>
        </p:nvGraphicFramePr>
        <p:xfrm>
          <a:off x="0" y="357166"/>
          <a:ext cx="9144000" cy="65008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nvGraphicFramePr>
        <p:xfrm>
          <a:off x="0" y="0"/>
          <a:ext cx="9144000" cy="6614160"/>
        </p:xfrm>
        <a:graphic>
          <a:graphicData uri="http://schemas.openxmlformats.org/drawingml/2006/table">
            <a:tbl>
              <a:tblPr/>
              <a:tblGrid>
                <a:gridCol w="9144000"/>
              </a:tblGrid>
              <a:tr h="0">
                <a:tc>
                  <a:txBody>
                    <a:bodyPr/>
                    <a:lstStyle/>
                    <a:p>
                      <a:pPr algn="ctr">
                        <a:spcAft>
                          <a:spcPts val="0"/>
                        </a:spcAft>
                      </a:pPr>
                      <a:r>
                        <a:rPr lang="ru-RU" sz="1800" i="1" dirty="0">
                          <a:latin typeface="Times New Roman"/>
                          <a:ea typeface="Times New Roman"/>
                          <a:cs typeface="Times New Roman"/>
                        </a:rPr>
                        <a:t>Владение современными образовательными технологиями</a:t>
                      </a:r>
                      <a:endParaRPr lang="ru-RU" sz="2000" dirty="0">
                        <a:latin typeface="Times New Roman"/>
                        <a:ea typeface="Times New Roman"/>
                        <a:cs typeface="Times New Roman"/>
                      </a:endParaRPr>
                    </a:p>
                  </a:txBody>
                  <a:tcPr marL="67318" marR="673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8218">
                <a:tc>
                  <a:txBody>
                    <a:bodyPr/>
                    <a:lstStyle/>
                    <a:p>
                      <a:pPr algn="just">
                        <a:spcAft>
                          <a:spcPts val="0"/>
                        </a:spcAft>
                      </a:pPr>
                      <a:r>
                        <a:rPr lang="ru-RU" sz="1800" b="1" dirty="0">
                          <a:latin typeface="Times New Roman"/>
                          <a:ea typeface="Times New Roman"/>
                          <a:cs typeface="Times New Roman"/>
                        </a:rPr>
                        <a:t>Технология личностно-ориентированного обучения (Ш. </a:t>
                      </a:r>
                      <a:r>
                        <a:rPr lang="ru-RU" sz="1800" b="1" dirty="0" err="1">
                          <a:latin typeface="Times New Roman"/>
                          <a:ea typeface="Times New Roman"/>
                          <a:cs typeface="Times New Roman"/>
                        </a:rPr>
                        <a:t>Амонашвили</a:t>
                      </a:r>
                      <a:r>
                        <a:rPr lang="ru-RU" sz="1800" b="1" dirty="0">
                          <a:latin typeface="Times New Roman"/>
                          <a:ea typeface="Times New Roman"/>
                          <a:cs typeface="Times New Roman"/>
                        </a:rPr>
                        <a:t>, И .С </a:t>
                      </a:r>
                      <a:r>
                        <a:rPr lang="ru-RU" sz="1800" b="1" dirty="0" err="1">
                          <a:latin typeface="Times New Roman"/>
                          <a:ea typeface="Times New Roman"/>
                          <a:cs typeface="Times New Roman"/>
                        </a:rPr>
                        <a:t>Якиманская</a:t>
                      </a:r>
                      <a:r>
                        <a:rPr lang="ru-RU" sz="1800" b="1" dirty="0">
                          <a:latin typeface="Times New Roman"/>
                          <a:ea typeface="Times New Roman"/>
                          <a:cs typeface="Times New Roman"/>
                        </a:rPr>
                        <a:t>) </a:t>
                      </a:r>
                      <a:endParaRPr lang="ru-RU" sz="2000" dirty="0">
                        <a:latin typeface="Times New Roman"/>
                        <a:ea typeface="Times New Roman"/>
                        <a:cs typeface="Times New Roman"/>
                      </a:endParaRPr>
                    </a:p>
                    <a:p>
                      <a:pPr algn="just">
                        <a:spcAft>
                          <a:spcPts val="0"/>
                        </a:spcAft>
                      </a:pPr>
                      <a:r>
                        <a:rPr lang="ru-RU" sz="1800" dirty="0">
                          <a:latin typeface="Times New Roman"/>
                          <a:ea typeface="Times New Roman"/>
                          <a:cs typeface="Times New Roman"/>
                        </a:rPr>
                        <a:t>Цель: создать условия развития полноценного ученика как личности.</a:t>
                      </a:r>
                      <a:endParaRPr lang="ru-RU" sz="2000" dirty="0">
                        <a:latin typeface="Times New Roman"/>
                        <a:ea typeface="Times New Roman"/>
                        <a:cs typeface="Times New Roman"/>
                      </a:endParaRPr>
                    </a:p>
                    <a:p>
                      <a:pPr algn="just">
                        <a:spcAft>
                          <a:spcPts val="0"/>
                        </a:spcAft>
                      </a:pPr>
                      <a:r>
                        <a:rPr lang="ru-RU" sz="1800" dirty="0">
                          <a:latin typeface="Times New Roman"/>
                          <a:ea typeface="Times New Roman"/>
                          <a:cs typeface="Times New Roman"/>
                        </a:rPr>
                        <a:t>Результат: повышение мотивации познавательного процесса.</a:t>
                      </a:r>
                      <a:endParaRPr lang="ru-RU" sz="2000" dirty="0">
                        <a:latin typeface="Times New Roman"/>
                        <a:ea typeface="Times New Roman"/>
                        <a:cs typeface="Times New Roman"/>
                      </a:endParaRPr>
                    </a:p>
                  </a:txBody>
                  <a:tcPr marL="67318" marR="673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8353">
                <a:tc>
                  <a:txBody>
                    <a:bodyPr/>
                    <a:lstStyle/>
                    <a:p>
                      <a:pPr algn="just">
                        <a:spcAft>
                          <a:spcPts val="0"/>
                        </a:spcAft>
                      </a:pPr>
                      <a:r>
                        <a:rPr lang="ru-RU" sz="1800" b="1" dirty="0">
                          <a:latin typeface="Times New Roman"/>
                          <a:ea typeface="Times New Roman"/>
                          <a:cs typeface="Times New Roman"/>
                        </a:rPr>
                        <a:t>Технология дифференцированного обучения</a:t>
                      </a:r>
                      <a:r>
                        <a:rPr lang="ru-RU" sz="1800" dirty="0">
                          <a:latin typeface="Times New Roman"/>
                          <a:ea typeface="Times New Roman"/>
                          <a:cs typeface="Times New Roman"/>
                        </a:rPr>
                        <a:t>(В</a:t>
                      </a:r>
                      <a:r>
                        <a:rPr lang="ru-RU" sz="1800" b="1" spc="80" dirty="0">
                          <a:latin typeface="Times New Roman"/>
                          <a:ea typeface="Times New Roman"/>
                          <a:cs typeface="Times New Roman"/>
                        </a:rPr>
                        <a:t>. В. Фирсов, Н. П. </a:t>
                      </a:r>
                      <a:r>
                        <a:rPr lang="ru-RU" sz="1800" b="1" spc="80" dirty="0" err="1">
                          <a:latin typeface="Times New Roman"/>
                          <a:ea typeface="Times New Roman"/>
                          <a:cs typeface="Times New Roman"/>
                        </a:rPr>
                        <a:t>Гузик</a:t>
                      </a:r>
                      <a:r>
                        <a:rPr lang="ru-RU" sz="1800" spc="80" dirty="0">
                          <a:latin typeface="Times New Roman"/>
                          <a:ea typeface="Times New Roman"/>
                          <a:cs typeface="Times New Roman"/>
                        </a:rPr>
                        <a:t>)</a:t>
                      </a:r>
                      <a:endParaRPr lang="ru-RU" sz="2000" dirty="0">
                        <a:latin typeface="Times New Roman"/>
                        <a:ea typeface="Times New Roman"/>
                        <a:cs typeface="Times New Roman"/>
                      </a:endParaRPr>
                    </a:p>
                    <a:p>
                      <a:pPr algn="just">
                        <a:spcAft>
                          <a:spcPts val="0"/>
                        </a:spcAft>
                      </a:pPr>
                      <a:r>
                        <a:rPr lang="ru-RU" sz="1800" dirty="0">
                          <a:latin typeface="Times New Roman"/>
                          <a:ea typeface="Times New Roman"/>
                          <a:cs typeface="Times New Roman"/>
                        </a:rPr>
                        <a:t>Цель: реализация личностного потенциала каждого ученика.</a:t>
                      </a:r>
                      <a:endParaRPr lang="ru-RU" sz="2000" dirty="0">
                        <a:latin typeface="Times New Roman"/>
                        <a:ea typeface="Times New Roman"/>
                        <a:cs typeface="Times New Roman"/>
                      </a:endParaRPr>
                    </a:p>
                    <a:p>
                      <a:pPr algn="just">
                        <a:spcAft>
                          <a:spcPts val="0"/>
                        </a:spcAft>
                      </a:pPr>
                      <a:r>
                        <a:rPr lang="ru-RU" sz="1800" dirty="0">
                          <a:latin typeface="Times New Roman"/>
                          <a:ea typeface="Times New Roman"/>
                          <a:cs typeface="Times New Roman"/>
                        </a:rPr>
                        <a:t>Результат: высокий уровень </a:t>
                      </a:r>
                      <a:r>
                        <a:rPr lang="ru-RU" sz="1800" dirty="0" err="1">
                          <a:latin typeface="Times New Roman"/>
                          <a:ea typeface="Times New Roman"/>
                          <a:cs typeface="Times New Roman"/>
                        </a:rPr>
                        <a:t>обученности</a:t>
                      </a:r>
                      <a:r>
                        <a:rPr lang="ru-RU" sz="1800" dirty="0">
                          <a:latin typeface="Times New Roman"/>
                          <a:ea typeface="Times New Roman"/>
                          <a:cs typeface="Times New Roman"/>
                        </a:rPr>
                        <a:t> по истории и обществознанию.</a:t>
                      </a:r>
                      <a:endParaRPr lang="ru-RU" sz="2000" dirty="0">
                        <a:latin typeface="Times New Roman"/>
                        <a:ea typeface="Times New Roman"/>
                        <a:cs typeface="Times New Roman"/>
                      </a:endParaRPr>
                    </a:p>
                  </a:txBody>
                  <a:tcPr marL="67318" marR="673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3664">
                <a:tc>
                  <a:txBody>
                    <a:bodyPr/>
                    <a:lstStyle/>
                    <a:p>
                      <a:pPr algn="just">
                        <a:spcAft>
                          <a:spcPts val="0"/>
                        </a:spcAft>
                      </a:pPr>
                      <a:r>
                        <a:rPr lang="ru-RU" sz="1800" b="1" dirty="0">
                          <a:latin typeface="Times New Roman"/>
                          <a:ea typeface="Times New Roman"/>
                          <a:cs typeface="Times New Roman"/>
                        </a:rPr>
                        <a:t>Технология исследовательского обучения Цель: </a:t>
                      </a:r>
                      <a:r>
                        <a:rPr lang="ru-RU" sz="1800" dirty="0">
                          <a:latin typeface="Times New Roman"/>
                          <a:ea typeface="Times New Roman"/>
                          <a:cs typeface="Times New Roman"/>
                        </a:rPr>
                        <a:t>подготовить школьников </a:t>
                      </a:r>
                      <a:endParaRPr lang="ru-RU" sz="2000" dirty="0">
                        <a:latin typeface="Times New Roman"/>
                        <a:ea typeface="Times New Roman"/>
                        <a:cs typeface="Times New Roman"/>
                      </a:endParaRPr>
                    </a:p>
                    <a:p>
                      <a:pPr algn="just">
                        <a:spcAft>
                          <a:spcPts val="0"/>
                        </a:spcAft>
                      </a:pPr>
                      <a:r>
                        <a:rPr lang="ru-RU" sz="1800" dirty="0">
                          <a:latin typeface="Times New Roman"/>
                          <a:ea typeface="Times New Roman"/>
                          <a:cs typeface="Times New Roman"/>
                        </a:rPr>
                        <a:t>к самостоятельному поиску информации ее переработке, сформировать</a:t>
                      </a:r>
                      <a:endParaRPr lang="ru-RU" sz="2000" dirty="0">
                        <a:latin typeface="Times New Roman"/>
                        <a:ea typeface="Times New Roman"/>
                        <a:cs typeface="Times New Roman"/>
                      </a:endParaRPr>
                    </a:p>
                    <a:p>
                      <a:pPr algn="just">
                        <a:spcAft>
                          <a:spcPts val="0"/>
                        </a:spcAft>
                      </a:pPr>
                      <a:r>
                        <a:rPr lang="ru-RU" sz="1800" dirty="0">
                          <a:latin typeface="Times New Roman"/>
                          <a:ea typeface="Times New Roman"/>
                          <a:cs typeface="Times New Roman"/>
                        </a:rPr>
                        <a:t> социально-активную жизненную позицию. </a:t>
                      </a:r>
                      <a:r>
                        <a:rPr lang="ru-RU" sz="1800" dirty="0" err="1">
                          <a:latin typeface="Times New Roman"/>
                          <a:ea typeface="Times New Roman"/>
                          <a:cs typeface="Times New Roman"/>
                        </a:rPr>
                        <a:t>Л.Г.Петерсон</a:t>
                      </a:r>
                      <a:endParaRPr lang="ru-RU" sz="2000" dirty="0">
                        <a:latin typeface="Times New Roman"/>
                        <a:ea typeface="Times New Roman"/>
                        <a:cs typeface="Times New Roman"/>
                      </a:endParaRPr>
                    </a:p>
                  </a:txBody>
                  <a:tcPr marL="67318" marR="673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2773">
                <a:tc>
                  <a:txBody>
                    <a:bodyPr/>
                    <a:lstStyle/>
                    <a:p>
                      <a:pPr algn="just">
                        <a:spcAft>
                          <a:spcPts val="0"/>
                        </a:spcAft>
                      </a:pPr>
                      <a:r>
                        <a:rPr lang="ru-RU" sz="1800" b="1" dirty="0" smtClean="0">
                          <a:latin typeface="Times New Roman"/>
                          <a:ea typeface="Times New Roman"/>
                          <a:cs typeface="Times New Roman"/>
                        </a:rPr>
                        <a:t>Методика</a:t>
                      </a:r>
                      <a:r>
                        <a:rPr lang="ru-RU" sz="1800" b="1" baseline="0" dirty="0" smtClean="0">
                          <a:latin typeface="Times New Roman"/>
                          <a:ea typeface="Times New Roman"/>
                          <a:cs typeface="Times New Roman"/>
                        </a:rPr>
                        <a:t> встречных усилий Мурашова А.С. и Каратаев</a:t>
                      </a:r>
                      <a:r>
                        <a:rPr lang="ru-RU" sz="1800" b="1" dirty="0" smtClean="0">
                          <a:latin typeface="Times New Roman"/>
                          <a:ea typeface="Times New Roman"/>
                          <a:cs typeface="Times New Roman"/>
                        </a:rPr>
                        <a:t>а </a:t>
                      </a:r>
                      <a:r>
                        <a:rPr lang="ru-RU" sz="1800" b="1" dirty="0">
                          <a:latin typeface="Times New Roman"/>
                          <a:ea typeface="Times New Roman"/>
                          <a:cs typeface="Times New Roman"/>
                        </a:rPr>
                        <a:t>и </a:t>
                      </a:r>
                      <a:r>
                        <a:rPr lang="ru-RU" sz="1800" b="1" dirty="0" err="1">
                          <a:latin typeface="Times New Roman"/>
                          <a:ea typeface="Times New Roman"/>
                          <a:cs typeface="Times New Roman"/>
                        </a:rPr>
                        <a:t>здоровьесбережения</a:t>
                      </a:r>
                      <a:r>
                        <a:rPr lang="ru-RU" sz="1800" b="1" dirty="0">
                          <a:latin typeface="Times New Roman"/>
                          <a:ea typeface="Times New Roman"/>
                          <a:cs typeface="Times New Roman"/>
                        </a:rPr>
                        <a:t>. </a:t>
                      </a:r>
                      <a:endParaRPr lang="ru-RU" sz="2000" dirty="0">
                        <a:latin typeface="Times New Roman"/>
                        <a:ea typeface="Times New Roman"/>
                        <a:cs typeface="Times New Roman"/>
                      </a:endParaRPr>
                    </a:p>
                    <a:p>
                      <a:pPr algn="just">
                        <a:spcAft>
                          <a:spcPts val="0"/>
                        </a:spcAft>
                      </a:pPr>
                      <a:r>
                        <a:rPr lang="ru-RU" sz="1800" b="1" spc="80" dirty="0">
                          <a:latin typeface="Times New Roman"/>
                          <a:ea typeface="Times New Roman"/>
                          <a:cs typeface="Times New Roman"/>
                        </a:rPr>
                        <a:t>К. Д. Ушинский, Н. П. </a:t>
                      </a:r>
                      <a:r>
                        <a:rPr lang="ru-RU" sz="1800" b="1" spc="80" dirty="0" err="1">
                          <a:latin typeface="Times New Roman"/>
                          <a:ea typeface="Times New Roman"/>
                          <a:cs typeface="Times New Roman"/>
                        </a:rPr>
                        <a:t>Пирогов,Н.К.Смирнов</a:t>
                      </a:r>
                      <a:r>
                        <a:rPr lang="ru-RU" sz="1800" b="1" spc="80" dirty="0">
                          <a:latin typeface="Times New Roman"/>
                          <a:ea typeface="Times New Roman"/>
                          <a:cs typeface="Times New Roman"/>
                        </a:rPr>
                        <a:t>. </a:t>
                      </a:r>
                      <a:endParaRPr lang="ru-RU" sz="2000" dirty="0">
                        <a:latin typeface="Times New Roman"/>
                        <a:ea typeface="Times New Roman"/>
                        <a:cs typeface="Times New Roman"/>
                      </a:endParaRPr>
                    </a:p>
                    <a:p>
                      <a:pPr algn="just">
                        <a:spcAft>
                          <a:spcPts val="0"/>
                        </a:spcAft>
                      </a:pPr>
                      <a:r>
                        <a:rPr lang="ru-RU" sz="1800" dirty="0">
                          <a:latin typeface="Times New Roman"/>
                          <a:ea typeface="Times New Roman"/>
                          <a:cs typeface="Times New Roman"/>
                        </a:rPr>
                        <a:t>Цель: создание благоприятного психологического климата на уроках, </a:t>
                      </a:r>
                      <a:endParaRPr lang="ru-RU" sz="2000" dirty="0">
                        <a:latin typeface="Times New Roman"/>
                        <a:ea typeface="Times New Roman"/>
                        <a:cs typeface="Times New Roman"/>
                      </a:endParaRPr>
                    </a:p>
                    <a:p>
                      <a:pPr algn="just">
                        <a:spcAft>
                          <a:spcPts val="0"/>
                        </a:spcAft>
                      </a:pPr>
                      <a:r>
                        <a:rPr lang="ru-RU" sz="1800" dirty="0">
                          <a:latin typeface="Times New Roman"/>
                          <a:ea typeface="Times New Roman"/>
                          <a:cs typeface="Times New Roman"/>
                        </a:rPr>
                        <a:t>приобретение опыта общения и социальной активности.</a:t>
                      </a:r>
                      <a:endParaRPr lang="ru-RU" sz="2000" dirty="0">
                        <a:latin typeface="Times New Roman"/>
                        <a:ea typeface="Times New Roman"/>
                        <a:cs typeface="Times New Roman"/>
                      </a:endParaRPr>
                    </a:p>
                    <a:p>
                      <a:pPr algn="just">
                        <a:spcAft>
                          <a:spcPts val="0"/>
                        </a:spcAft>
                      </a:pPr>
                      <a:r>
                        <a:rPr lang="ru-RU" sz="1800" dirty="0">
                          <a:latin typeface="Times New Roman"/>
                          <a:ea typeface="Times New Roman"/>
                          <a:cs typeface="Times New Roman"/>
                        </a:rPr>
                        <a:t>Результат: наличие коммуникативных навыков.</a:t>
                      </a:r>
                      <a:endParaRPr lang="ru-RU" sz="2000" dirty="0">
                        <a:latin typeface="Times New Roman"/>
                        <a:ea typeface="Times New Roman"/>
                        <a:cs typeface="Times New Roman"/>
                      </a:endParaRPr>
                    </a:p>
                  </a:txBody>
                  <a:tcPr marL="67318" marR="673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58218">
                <a:tc>
                  <a:txBody>
                    <a:bodyPr/>
                    <a:lstStyle/>
                    <a:p>
                      <a:pPr>
                        <a:spcAft>
                          <a:spcPts val="0"/>
                        </a:spcAft>
                      </a:pPr>
                      <a:r>
                        <a:rPr lang="ru-RU" sz="1800" b="1" dirty="0">
                          <a:latin typeface="Times New Roman"/>
                          <a:ea typeface="Times New Roman"/>
                          <a:cs typeface="Times New Roman"/>
                        </a:rPr>
                        <a:t>Игровые технологии. К. Д. Ушинский, П. П. </a:t>
                      </a:r>
                      <a:r>
                        <a:rPr lang="ru-RU" sz="1800" b="1" dirty="0" err="1">
                          <a:latin typeface="Times New Roman"/>
                          <a:ea typeface="Times New Roman"/>
                          <a:cs typeface="Times New Roman"/>
                        </a:rPr>
                        <a:t>Блонский</a:t>
                      </a:r>
                      <a:r>
                        <a:rPr lang="ru-RU" sz="1800" b="1" dirty="0">
                          <a:latin typeface="Times New Roman"/>
                          <a:ea typeface="Times New Roman"/>
                          <a:cs typeface="Times New Roman"/>
                        </a:rPr>
                        <a:t>, С. Л. Рубинштейн, </a:t>
                      </a:r>
                      <a:endParaRPr lang="ru-RU" sz="2000" dirty="0">
                        <a:latin typeface="Times New Roman"/>
                        <a:ea typeface="Times New Roman"/>
                        <a:cs typeface="Times New Roman"/>
                      </a:endParaRPr>
                    </a:p>
                    <a:p>
                      <a:pPr>
                        <a:spcAft>
                          <a:spcPts val="0"/>
                        </a:spcAft>
                      </a:pPr>
                      <a:r>
                        <a:rPr lang="ru-RU" sz="1800" b="1" dirty="0">
                          <a:latin typeface="Times New Roman"/>
                          <a:ea typeface="Times New Roman"/>
                          <a:cs typeface="Times New Roman"/>
                        </a:rPr>
                        <a:t>Д. Б. </a:t>
                      </a:r>
                      <a:r>
                        <a:rPr lang="ru-RU" sz="1800" b="1" dirty="0" err="1">
                          <a:latin typeface="Times New Roman"/>
                          <a:ea typeface="Times New Roman"/>
                          <a:cs typeface="Times New Roman"/>
                        </a:rPr>
                        <a:t>Эльконин</a:t>
                      </a:r>
                      <a:endParaRPr lang="ru-RU" sz="2000" dirty="0">
                        <a:latin typeface="Times New Roman"/>
                        <a:ea typeface="Times New Roman"/>
                        <a:cs typeface="Times New Roman"/>
                      </a:endParaRPr>
                    </a:p>
                    <a:p>
                      <a:pPr>
                        <a:spcAft>
                          <a:spcPts val="0"/>
                        </a:spcAft>
                      </a:pPr>
                      <a:r>
                        <a:rPr lang="ru-RU" sz="1800" dirty="0" err="1">
                          <a:latin typeface="Times New Roman"/>
                          <a:ea typeface="Times New Roman"/>
                          <a:cs typeface="Times New Roman"/>
                        </a:rPr>
                        <a:t>Цель:средство</a:t>
                      </a:r>
                      <a:r>
                        <a:rPr lang="ru-RU" sz="1800" dirty="0">
                          <a:latin typeface="Times New Roman"/>
                          <a:ea typeface="Times New Roman"/>
                          <a:cs typeface="Times New Roman"/>
                        </a:rPr>
                        <a:t> общения, обучения и накопления жизненного опыта является </a:t>
                      </a:r>
                      <a:endParaRPr lang="ru-RU" sz="2000" dirty="0">
                        <a:latin typeface="Times New Roman"/>
                        <a:ea typeface="Times New Roman"/>
                        <a:cs typeface="Times New Roman"/>
                      </a:endParaRPr>
                    </a:p>
                    <a:p>
                      <a:pPr>
                        <a:spcAft>
                          <a:spcPts val="0"/>
                        </a:spcAft>
                      </a:pPr>
                      <a:r>
                        <a:rPr lang="ru-RU" sz="1800" dirty="0">
                          <a:latin typeface="Times New Roman"/>
                          <a:ea typeface="Times New Roman"/>
                          <a:cs typeface="Times New Roman"/>
                        </a:rPr>
                        <a:t>сложным </a:t>
                      </a:r>
                      <a:r>
                        <a:rPr lang="ru-RU" sz="1800" dirty="0" err="1">
                          <a:latin typeface="Times New Roman"/>
                          <a:ea typeface="Times New Roman"/>
                          <a:cs typeface="Times New Roman"/>
                        </a:rPr>
                        <a:t>социокультурным</a:t>
                      </a:r>
                      <a:r>
                        <a:rPr lang="ru-RU" sz="1800" dirty="0">
                          <a:latin typeface="Times New Roman"/>
                          <a:ea typeface="Times New Roman"/>
                          <a:cs typeface="Times New Roman"/>
                        </a:rPr>
                        <a:t> феноменом.</a:t>
                      </a:r>
                      <a:endParaRPr lang="ru-RU" sz="2000" dirty="0">
                        <a:latin typeface="Times New Roman"/>
                        <a:ea typeface="Times New Roman"/>
                        <a:cs typeface="Times New Roman"/>
                      </a:endParaRPr>
                    </a:p>
                  </a:txBody>
                  <a:tcPr marL="67318" marR="673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493664">
                <a:tc>
                  <a:txBody>
                    <a:bodyPr/>
                    <a:lstStyle/>
                    <a:p>
                      <a:pPr>
                        <a:spcAft>
                          <a:spcPts val="0"/>
                        </a:spcAft>
                      </a:pPr>
                      <a:r>
                        <a:rPr lang="ru-RU" sz="1800" b="1" dirty="0">
                          <a:solidFill>
                            <a:srgbClr val="000000"/>
                          </a:solidFill>
                          <a:latin typeface="Times New Roman"/>
                          <a:ea typeface="Arial Unicode MS"/>
                          <a:cs typeface="Times New Roman"/>
                        </a:rPr>
                        <a:t>Применение ИКТ </a:t>
                      </a:r>
                      <a:endParaRPr lang="ru-RU" sz="2000" dirty="0">
                        <a:solidFill>
                          <a:srgbClr val="000000"/>
                        </a:solidFill>
                        <a:latin typeface="Arial"/>
                        <a:ea typeface="Times New Roman"/>
                        <a:cs typeface="Times New Roman"/>
                      </a:endParaRPr>
                    </a:p>
                    <a:p>
                      <a:pPr>
                        <a:spcAft>
                          <a:spcPts val="0"/>
                        </a:spcAft>
                        <a:tabLst>
                          <a:tab pos="3288665" algn="l"/>
                        </a:tabLst>
                      </a:pPr>
                      <a:r>
                        <a:rPr lang="ru-RU" sz="1800" dirty="0">
                          <a:solidFill>
                            <a:srgbClr val="000000"/>
                          </a:solidFill>
                          <a:latin typeface="Times New Roman"/>
                          <a:ea typeface="Arial Unicode MS"/>
                          <a:cs typeface="Times New Roman"/>
                        </a:rPr>
                        <a:t>Цель : повышение мотивации учащихся; развитие информационной </a:t>
                      </a:r>
                      <a:endParaRPr lang="ru-RU" sz="2000" dirty="0">
                        <a:solidFill>
                          <a:srgbClr val="000000"/>
                        </a:solidFill>
                        <a:latin typeface="Arial"/>
                        <a:ea typeface="Times New Roman"/>
                        <a:cs typeface="Times New Roman"/>
                      </a:endParaRPr>
                    </a:p>
                    <a:p>
                      <a:pPr>
                        <a:spcAft>
                          <a:spcPts val="0"/>
                        </a:spcAft>
                        <a:tabLst>
                          <a:tab pos="3288665" algn="l"/>
                        </a:tabLst>
                      </a:pPr>
                      <a:r>
                        <a:rPr lang="ru-RU" sz="1800" dirty="0">
                          <a:solidFill>
                            <a:srgbClr val="000000"/>
                          </a:solidFill>
                          <a:latin typeface="Times New Roman"/>
                          <a:ea typeface="Arial Unicode MS"/>
                          <a:cs typeface="Times New Roman"/>
                        </a:rPr>
                        <a:t>компетенции</a:t>
                      </a:r>
                      <a:endParaRPr lang="ru-RU" sz="2000" dirty="0">
                        <a:solidFill>
                          <a:srgbClr val="000000"/>
                        </a:solidFill>
                        <a:latin typeface="Arial"/>
                        <a:ea typeface="Times New Roman"/>
                        <a:cs typeface="Times New Roman"/>
                      </a:endParaRPr>
                    </a:p>
                  </a:txBody>
                  <a:tcPr marL="67318" marR="673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555">
                <a:tc>
                  <a:txBody>
                    <a:bodyPr/>
                    <a:lstStyle/>
                    <a:p>
                      <a:pPr>
                        <a:spcAft>
                          <a:spcPts val="0"/>
                        </a:spcAft>
                      </a:pPr>
                      <a:endParaRPr lang="ru-RU" sz="2000" dirty="0">
                        <a:solidFill>
                          <a:srgbClr val="000000"/>
                        </a:solidFill>
                        <a:latin typeface="Arial"/>
                        <a:ea typeface="Times New Roman"/>
                        <a:cs typeface="Times New Roman"/>
                      </a:endParaRPr>
                    </a:p>
                  </a:txBody>
                  <a:tcPr marL="67318" marR="6731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0" y="1142984"/>
            <a:ext cx="8772468" cy="142876"/>
          </a:xfrm>
        </p:spPr>
        <p:txBody>
          <a:bodyPr>
            <a:normAutofit fontScale="90000"/>
          </a:bodyPr>
          <a:lstStyle/>
          <a:p>
            <a:r>
              <a:rPr lang="ru-RU" sz="4000" b="1" dirty="0" smtClean="0">
                <a:solidFill>
                  <a:srgbClr val="FF0000"/>
                </a:solidFill>
              </a:rPr>
              <a:t/>
            </a:r>
            <a:br>
              <a:rPr lang="ru-RU" sz="4000" b="1" dirty="0" smtClean="0">
                <a:solidFill>
                  <a:srgbClr val="FF0000"/>
                </a:solidFill>
              </a:rPr>
            </a:br>
            <a:r>
              <a:rPr lang="ru-RU" sz="4000" b="1" dirty="0" smtClean="0">
                <a:solidFill>
                  <a:srgbClr val="FF0000"/>
                </a:solidFill>
              </a:rPr>
              <a:t/>
            </a:r>
            <a:br>
              <a:rPr lang="ru-RU" sz="4000" b="1" dirty="0" smtClean="0">
                <a:solidFill>
                  <a:srgbClr val="FF0000"/>
                </a:solidFill>
              </a:rPr>
            </a:br>
            <a:r>
              <a:rPr lang="ru-RU" sz="4000" b="1" dirty="0" smtClean="0"/>
              <a:t>Современные </a:t>
            </a:r>
            <a:r>
              <a:rPr lang="ru-RU" sz="4000" b="1" dirty="0" smtClean="0"/>
              <a:t>подходы к развитию  речи</a:t>
            </a:r>
            <a:r>
              <a:rPr lang="ru-RU" sz="4000" b="1" dirty="0" smtClean="0">
                <a:solidFill>
                  <a:srgbClr val="FF0000"/>
                </a:solidFill>
              </a:rPr>
              <a:t/>
            </a:r>
            <a:br>
              <a:rPr lang="ru-RU" sz="4000" b="1" dirty="0" smtClean="0">
                <a:solidFill>
                  <a:srgbClr val="FF0000"/>
                </a:solidFill>
              </a:rPr>
            </a:br>
            <a:r>
              <a:rPr lang="ru-RU" sz="2700" b="1" dirty="0" smtClean="0">
                <a:solidFill>
                  <a:srgbClr val="FF0000"/>
                </a:solidFill>
              </a:rPr>
              <a:t>Актуальность </a:t>
            </a:r>
            <a:r>
              <a:rPr lang="ru-RU" sz="2700" b="1" dirty="0" smtClean="0">
                <a:solidFill>
                  <a:srgbClr val="FF0000"/>
                </a:solidFill>
              </a:rPr>
              <a:t>проблемы </a:t>
            </a:r>
            <a:r>
              <a:rPr lang="ru-RU" sz="2700" b="1" dirty="0">
                <a:solidFill>
                  <a:srgbClr val="FF0000"/>
                </a:solidFill>
              </a:rPr>
              <a:t>обусловлена рядом факторов</a:t>
            </a:r>
            <a:r>
              <a:rPr lang="ru-RU" sz="2700" b="1" dirty="0" smtClean="0">
                <a:solidFill>
                  <a:srgbClr val="FF0000"/>
                </a:solidFill>
              </a:rPr>
              <a:t>:</a:t>
            </a:r>
            <a:r>
              <a:rPr lang="ru-RU" sz="4000" b="1" dirty="0" smtClean="0">
                <a:solidFill>
                  <a:srgbClr val="FF0000"/>
                </a:solidFill>
              </a:rPr>
              <a:t/>
            </a:r>
            <a:br>
              <a:rPr lang="ru-RU" sz="4000" b="1" dirty="0" smtClean="0">
                <a:solidFill>
                  <a:srgbClr val="FF0000"/>
                </a:solidFill>
              </a:rPr>
            </a:br>
            <a:r>
              <a:rPr lang="ru-RU" sz="3100" b="1" dirty="0">
                <a:solidFill>
                  <a:srgbClr val="FF0000"/>
                </a:solidFill>
              </a:rPr>
              <a:t/>
            </a:r>
            <a:br>
              <a:rPr lang="ru-RU" sz="3100" b="1" dirty="0">
                <a:solidFill>
                  <a:srgbClr val="FF0000"/>
                </a:solidFill>
              </a:rPr>
            </a:br>
            <a:r>
              <a:rPr lang="ru-RU" b="1" dirty="0"/>
              <a:t/>
            </a:r>
            <a:br>
              <a:rPr lang="ru-RU" b="1" dirty="0"/>
            </a:br>
            <a:endParaRPr lang="ru-RU" b="1" dirty="0"/>
          </a:p>
        </p:txBody>
      </p:sp>
      <p:pic>
        <p:nvPicPr>
          <p:cNvPr id="7172" name="Picture 4" descr="http://www.aferizm.ru/bb/pics/IT-bez.jpg"/>
          <p:cNvPicPr>
            <a:picLocks noChangeAspect="1" noChangeArrowheads="1"/>
          </p:cNvPicPr>
          <p:nvPr/>
        </p:nvPicPr>
        <p:blipFill>
          <a:blip r:embed="rId2"/>
          <a:srcRect/>
          <a:stretch>
            <a:fillRect/>
          </a:stretch>
        </p:blipFill>
        <p:spPr bwMode="auto">
          <a:xfrm>
            <a:off x="3714744" y="2867947"/>
            <a:ext cx="5072098" cy="3990053"/>
          </a:xfrm>
          <a:prstGeom prst="rect">
            <a:avLst/>
          </a:prstGeom>
          <a:noFill/>
          <a:effectLst>
            <a:softEdge rad="317500"/>
          </a:effectLst>
        </p:spPr>
      </p:pic>
      <p:sp>
        <p:nvSpPr>
          <p:cNvPr id="7" name="Заголовок 1"/>
          <p:cNvSpPr txBox="1">
            <a:spLocks/>
          </p:cNvSpPr>
          <p:nvPr/>
        </p:nvSpPr>
        <p:spPr>
          <a:xfrm>
            <a:off x="571472" y="1643050"/>
            <a:ext cx="7572428" cy="857256"/>
          </a:xfrm>
          <a:prstGeom prst="rect">
            <a:avLst/>
          </a:prstGeom>
        </p:spPr>
        <p:txBody>
          <a:bodyPr vert="horz" lIns="91440" tIns="45720" rIns="91440" bIns="45720" rtlCol="0" anchor="ct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ru-RU" sz="3200" b="1" i="0" u="none" strike="noStrike" kern="1200" cap="none" spc="0" normalizeH="0" baseline="0" noProof="0" dirty="0" smtClean="0">
                <a:ln>
                  <a:noFill/>
                </a:ln>
                <a:solidFill>
                  <a:srgbClr val="FF0000"/>
                </a:solidFill>
                <a:effectLst/>
                <a:uLnTx/>
                <a:uFillTx/>
                <a:latin typeface="+mj-lt"/>
                <a:ea typeface="+mj-ea"/>
                <a:cs typeface="+mj-cs"/>
              </a:rPr>
              <a:t/>
            </a:r>
            <a:br>
              <a:rPr kumimoji="0" lang="ru-RU" sz="3200" b="1" i="0" u="none" strike="noStrike" kern="1200" cap="none" spc="0" normalizeH="0" baseline="0" noProof="0" dirty="0" smtClean="0">
                <a:ln>
                  <a:noFill/>
                </a:ln>
                <a:solidFill>
                  <a:srgbClr val="FF0000"/>
                </a:solidFill>
                <a:effectLst/>
                <a:uLnTx/>
                <a:uFillTx/>
                <a:latin typeface="+mj-lt"/>
                <a:ea typeface="+mj-ea"/>
                <a:cs typeface="+mj-cs"/>
              </a:rPr>
            </a:br>
            <a:r>
              <a:rPr kumimoji="0" lang="ru-RU" sz="2800" b="1" i="0" u="none" strike="noStrike" kern="1200" cap="none" spc="0" normalizeH="0" baseline="0" noProof="0" dirty="0" smtClean="0">
                <a:ln>
                  <a:noFill/>
                </a:ln>
                <a:solidFill>
                  <a:srgbClr val="FF0000"/>
                </a:solidFill>
                <a:effectLst/>
                <a:uLnTx/>
                <a:uFillTx/>
                <a:latin typeface="+mj-lt"/>
                <a:ea typeface="+mj-ea"/>
                <a:cs typeface="+mj-cs"/>
              </a:rPr>
              <a:t/>
            </a:r>
            <a:br>
              <a:rPr kumimoji="0" lang="ru-RU" sz="2800" b="1" i="0" u="none" strike="noStrike" kern="1200" cap="none" spc="0" normalizeH="0" baseline="0" noProof="0" dirty="0" smtClean="0">
                <a:ln>
                  <a:noFill/>
                </a:ln>
                <a:solidFill>
                  <a:srgbClr val="FF0000"/>
                </a:solidFill>
                <a:effectLst/>
                <a:uLnTx/>
                <a:uFillTx/>
                <a:latin typeface="+mj-lt"/>
                <a:ea typeface="+mj-ea"/>
                <a:cs typeface="+mj-cs"/>
              </a:rPr>
            </a:br>
            <a:r>
              <a:rPr kumimoji="0" lang="ru-RU" sz="2800" b="1" i="0" u="none" strike="noStrike" kern="1200" cap="none" spc="0" normalizeH="0" baseline="0" noProof="0" dirty="0" smtClean="0">
                <a:ln>
                  <a:noFill/>
                </a:ln>
                <a:solidFill>
                  <a:schemeClr val="tx1"/>
                </a:solidFill>
                <a:effectLst/>
                <a:uLnTx/>
                <a:uFillTx/>
                <a:latin typeface="+mj-lt"/>
                <a:ea typeface="+mj-ea"/>
                <a:cs typeface="+mj-cs"/>
              </a:rPr>
              <a:t>-</a:t>
            </a:r>
            <a:r>
              <a:rPr kumimoji="0" lang="ru-RU" sz="20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социальным заказом; </a:t>
            </a:r>
            <a:br>
              <a:rPr kumimoji="0" lang="ru-RU" sz="20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br>
            <a:r>
              <a:rPr kumimoji="0" lang="ru-RU" sz="20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-необходимостью совершенствования качества работы педагогов; </a:t>
            </a:r>
            <a:br>
              <a:rPr kumimoji="0" lang="ru-RU" sz="20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br>
            <a:r>
              <a:rPr kumimoji="0" lang="ru-RU" sz="2000" b="1" i="0" u="none" strike="noStrike" kern="1200" cap="none" spc="0" normalizeH="0" baseline="0" noProof="0" dirty="0" smtClean="0">
                <a:ln>
                  <a:noFill/>
                </a:ln>
                <a:solidFill>
                  <a:schemeClr val="tx1"/>
                </a:solidFill>
                <a:effectLst/>
                <a:uLnTx/>
                <a:uFillTx/>
                <a:latin typeface="Times New Roman" pitchFamily="18" charset="0"/>
                <a:ea typeface="+mj-ea"/>
                <a:cs typeface="Times New Roman" pitchFamily="18" charset="0"/>
              </a:rPr>
              <a:t>-необходимостью повышения уровня нравственности, морали  (регулятором поведения и приобщения к нравственности является слово (речь).</a:t>
            </a:r>
            <a:r>
              <a:rPr kumimoji="0" lang="ru-RU" sz="3600" b="1" i="0" u="none" strike="noStrike" kern="1200" cap="none" spc="0" normalizeH="0" baseline="0" noProof="0" dirty="0" smtClean="0">
                <a:ln>
                  <a:noFill/>
                </a:ln>
                <a:solidFill>
                  <a:schemeClr val="tx1"/>
                </a:solidFill>
                <a:effectLst/>
                <a:uLnTx/>
                <a:uFillTx/>
                <a:latin typeface="+mj-lt"/>
                <a:ea typeface="+mj-ea"/>
                <a:cs typeface="+mj-cs"/>
              </a:rPr>
              <a:t/>
            </a:r>
            <a:br>
              <a:rPr kumimoji="0" lang="ru-RU" sz="3600" b="1" i="0" u="none" strike="noStrike" kern="1200" cap="none" spc="0" normalizeH="0" baseline="0" noProof="0" dirty="0" smtClean="0">
                <a:ln>
                  <a:noFill/>
                </a:ln>
                <a:solidFill>
                  <a:schemeClr val="tx1"/>
                </a:solidFill>
                <a:effectLst/>
                <a:uLnTx/>
                <a:uFillTx/>
                <a:latin typeface="+mj-lt"/>
                <a:ea typeface="+mj-ea"/>
                <a:cs typeface="+mj-cs"/>
              </a:rPr>
            </a:br>
            <a:endParaRPr kumimoji="0" lang="ru-RU" sz="3600" b="1" i="0" u="none" strike="noStrike" kern="1200" cap="none" spc="0" normalizeH="0" baseline="0" noProof="0" dirty="0">
              <a:ln>
                <a:noFill/>
              </a:ln>
              <a:solidFill>
                <a:schemeClr val="tx1"/>
              </a:solidFill>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rgbClr val="C00000"/>
                </a:solidFill>
              </a:rPr>
              <a:t>Ораторы Древней Греции</a:t>
            </a:r>
            <a:r>
              <a:rPr lang="ru-RU" dirty="0" smtClean="0"/>
              <a:t/>
            </a:r>
            <a:br>
              <a:rPr lang="ru-RU" dirty="0" smtClean="0"/>
            </a:br>
            <a:endParaRPr lang="ru-RU" dirty="0"/>
          </a:p>
        </p:txBody>
      </p:sp>
      <p:pic>
        <p:nvPicPr>
          <p:cNvPr id="3074" name="Picture 2" descr="Картинки по запросу"/>
          <p:cNvPicPr>
            <a:picLocks noChangeAspect="1" noChangeArrowheads="1"/>
          </p:cNvPicPr>
          <p:nvPr/>
        </p:nvPicPr>
        <p:blipFill>
          <a:blip r:embed="rId2"/>
          <a:srcRect/>
          <a:stretch>
            <a:fillRect/>
          </a:stretch>
        </p:blipFill>
        <p:spPr bwMode="auto">
          <a:xfrm>
            <a:off x="4429124" y="1071547"/>
            <a:ext cx="1905000" cy="3000396"/>
          </a:xfrm>
          <a:prstGeom prst="rect">
            <a:avLst/>
          </a:prstGeom>
          <a:noFill/>
        </p:spPr>
      </p:pic>
      <p:pic>
        <p:nvPicPr>
          <p:cNvPr id="3078" name="Picture 6" descr="Pericles Pio-Clementino Inv269 n4.jpg"/>
          <p:cNvPicPr>
            <a:picLocks noChangeAspect="1" noChangeArrowheads="1"/>
          </p:cNvPicPr>
          <p:nvPr/>
        </p:nvPicPr>
        <p:blipFill>
          <a:blip r:embed="rId3"/>
          <a:srcRect/>
          <a:stretch>
            <a:fillRect/>
          </a:stretch>
        </p:blipFill>
        <p:spPr bwMode="auto">
          <a:xfrm>
            <a:off x="6715140" y="1071546"/>
            <a:ext cx="1905000" cy="3000396"/>
          </a:xfrm>
          <a:prstGeom prst="rect">
            <a:avLst/>
          </a:prstGeom>
          <a:noFill/>
        </p:spPr>
      </p:pic>
      <p:sp>
        <p:nvSpPr>
          <p:cNvPr id="7" name="Прямоугольник 6"/>
          <p:cNvSpPr/>
          <p:nvPr/>
        </p:nvSpPr>
        <p:spPr>
          <a:xfrm>
            <a:off x="4429124" y="4000504"/>
            <a:ext cx="2064989" cy="523220"/>
          </a:xfrm>
          <a:prstGeom prst="rect">
            <a:avLst/>
          </a:prstGeom>
          <a:noFill/>
        </p:spPr>
        <p:txBody>
          <a:bodyPr wrap="square" lIns="91440" tIns="45720" rIns="91440" bIns="45720">
            <a:spAutoFit/>
          </a:bodyPr>
          <a:lstStyle/>
          <a:p>
            <a:pPr algn="ctr"/>
            <a:r>
              <a:rPr lang="ru-RU" sz="28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Лисий</a:t>
            </a:r>
            <a:endParaRPr lang="ru-RU" sz="28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8" name="Прямоугольник 7"/>
          <p:cNvSpPr/>
          <p:nvPr/>
        </p:nvSpPr>
        <p:spPr>
          <a:xfrm>
            <a:off x="6429388" y="4000504"/>
            <a:ext cx="2432077" cy="523220"/>
          </a:xfrm>
          <a:prstGeom prst="rect">
            <a:avLst/>
          </a:prstGeom>
          <a:noFill/>
        </p:spPr>
        <p:txBody>
          <a:bodyPr wrap="square" lIns="91440" tIns="45720" rIns="91440" bIns="45720">
            <a:spAutoFit/>
          </a:bodyPr>
          <a:lstStyle/>
          <a:p>
            <a:pPr algn="ctr"/>
            <a:r>
              <a:rPr lang="ru-RU" sz="2800" b="1" cap="none" spc="0"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Перикл</a:t>
            </a:r>
            <a:endParaRPr lang="ru-RU" sz="5400" b="1" cap="none" spc="0"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
        <p:nvSpPr>
          <p:cNvPr id="3080" name="AutoShape 8" descr="Картинки по запросу аристотель"/>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82" name="AutoShape 10" descr="Картинки по запросу аристотель"/>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84" name="AutoShape 12" descr="Картинки по запросу аристотель"/>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86" name="AutoShape 14" descr="Картинки по запросу аристотель"/>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3088" name="AutoShape 16" descr="Картинки по запросу аристотель"/>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3090" name="Picture 18" descr="Картинки по запросу"/>
          <p:cNvPicPr>
            <a:picLocks noChangeAspect="1" noChangeArrowheads="1"/>
          </p:cNvPicPr>
          <p:nvPr/>
        </p:nvPicPr>
        <p:blipFill>
          <a:blip r:embed="rId4"/>
          <a:srcRect/>
          <a:stretch>
            <a:fillRect/>
          </a:stretch>
        </p:blipFill>
        <p:spPr bwMode="auto">
          <a:xfrm>
            <a:off x="2285984" y="1142984"/>
            <a:ext cx="2000264" cy="2928958"/>
          </a:xfrm>
          <a:prstGeom prst="rect">
            <a:avLst/>
          </a:prstGeom>
          <a:noFill/>
        </p:spPr>
      </p:pic>
      <p:sp>
        <p:nvSpPr>
          <p:cNvPr id="16" name="Прямоугольник 15"/>
          <p:cNvSpPr/>
          <p:nvPr/>
        </p:nvSpPr>
        <p:spPr>
          <a:xfrm>
            <a:off x="2143108" y="4071942"/>
            <a:ext cx="2071702" cy="461665"/>
          </a:xfrm>
          <a:prstGeom prst="rect">
            <a:avLst/>
          </a:prstGeom>
          <a:noFill/>
        </p:spPr>
        <p:txBody>
          <a:bodyPr wrap="square" lIns="91440" tIns="45720" rIns="91440" bIns="45720">
            <a:spAutoFit/>
          </a:bodyPr>
          <a:lstStyle/>
          <a:p>
            <a:pPr algn="ctr"/>
            <a:r>
              <a:rPr lang="ru-RU" sz="2400" b="1" cap="none" spc="0" dirty="0" smtClean="0">
                <a:ln w="17780" cmpd="sng">
                  <a:solidFill>
                    <a:srgbClr val="FFFFFF"/>
                  </a:solidFill>
                  <a:prstDash val="solid"/>
                  <a:miter lim="800000"/>
                </a:ln>
              </a:rPr>
              <a:t>Аристотель</a:t>
            </a:r>
            <a:endParaRPr lang="ru-RU" sz="2400" b="1" cap="none" spc="0" dirty="0">
              <a:ln w="17780" cmpd="sng">
                <a:solidFill>
                  <a:srgbClr val="FFFFFF"/>
                </a:solidFill>
                <a:prstDash val="solid"/>
                <a:miter lim="800000"/>
              </a:ln>
            </a:endParaRPr>
          </a:p>
        </p:txBody>
      </p:sp>
      <p:pic>
        <p:nvPicPr>
          <p:cNvPr id="3092" name="Picture 20" descr="Картинки по запросу"/>
          <p:cNvPicPr>
            <a:picLocks noChangeAspect="1" noChangeArrowheads="1"/>
          </p:cNvPicPr>
          <p:nvPr/>
        </p:nvPicPr>
        <p:blipFill>
          <a:blip r:embed="rId5"/>
          <a:srcRect/>
          <a:stretch>
            <a:fillRect/>
          </a:stretch>
        </p:blipFill>
        <p:spPr bwMode="auto">
          <a:xfrm>
            <a:off x="0" y="1142984"/>
            <a:ext cx="2071670" cy="2928958"/>
          </a:xfrm>
          <a:prstGeom prst="rect">
            <a:avLst/>
          </a:prstGeom>
          <a:noFill/>
        </p:spPr>
      </p:pic>
      <p:sp>
        <p:nvSpPr>
          <p:cNvPr id="18" name="Прямоугольник 17"/>
          <p:cNvSpPr/>
          <p:nvPr/>
        </p:nvSpPr>
        <p:spPr>
          <a:xfrm>
            <a:off x="0" y="4071942"/>
            <a:ext cx="2081226" cy="461665"/>
          </a:xfrm>
          <a:prstGeom prst="rect">
            <a:avLst/>
          </a:prstGeom>
          <a:noFill/>
        </p:spPr>
        <p:txBody>
          <a:bodyPr wrap="square" lIns="91440" tIns="45720" rIns="91440" bIns="45720">
            <a:spAutoFit/>
          </a:bodyPr>
          <a:lstStyle/>
          <a:p>
            <a:pPr algn="ctr"/>
            <a:r>
              <a:rPr lang="ru-RU" sz="2400" b="1" dirty="0" smtClean="0">
                <a:ln w="17780" cmpd="sng">
                  <a:solidFill>
                    <a:srgbClr val="FFFFFF"/>
                  </a:solidFill>
                  <a:prstDash val="solid"/>
                  <a:miter lim="800000"/>
                </a:ln>
              </a:rPr>
              <a:t>Демосфен</a:t>
            </a:r>
            <a:endParaRPr lang="ru-RU" sz="2400" b="1" cap="none" spc="0" dirty="0">
              <a:ln w="17780" cmpd="sng">
                <a:solidFill>
                  <a:srgbClr val="FFFFFF"/>
                </a:solidFill>
                <a:prstDash val="solid"/>
                <a:miter lim="800000"/>
              </a:ln>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4071942"/>
            <a:ext cx="8686800" cy="2054221"/>
          </a:xfrm>
        </p:spPr>
        <p:txBody>
          <a:bodyPr>
            <a:normAutofit fontScale="40000" lnSpcReduction="20000"/>
          </a:bodyPr>
          <a:lstStyle/>
          <a:p>
            <a:pPr algn="just" fontAlgn="base"/>
            <a:r>
              <a:rPr lang="ru-RU" sz="3700" b="1" dirty="0" smtClean="0">
                <a:latin typeface="Times New Roman" pitchFamily="18" charset="0"/>
                <a:cs typeface="Times New Roman" pitchFamily="18" charset="0"/>
              </a:rPr>
              <a:t>Ленин разговаривал с народом на понятном для них языке. Он хорошо чувствовал настрой толпы, умел увлечь идеями. Ленин больше общался со слушателями, вел диалог. Всегда лаконичен, конкретен, использовал направляющие жесты рук, усиливающие воздействие. Поза ног – удобная, они широко расставлены. Ленин обладал особой энергетикой, которую невозможно было не перенять.</a:t>
            </a:r>
          </a:p>
          <a:p>
            <a:pPr algn="just" fontAlgn="base"/>
            <a:r>
              <a:rPr lang="ru-RU" sz="3700" b="1" dirty="0" smtClean="0">
                <a:latin typeface="Times New Roman" pitchFamily="18" charset="0"/>
                <a:cs typeface="Times New Roman" pitchFamily="18" charset="0"/>
              </a:rPr>
              <a:t>Эффектные и </a:t>
            </a:r>
            <a:r>
              <a:rPr lang="ru-RU" sz="3700" b="1" dirty="0" err="1" smtClean="0">
                <a:latin typeface="Times New Roman" pitchFamily="18" charset="0"/>
                <a:cs typeface="Times New Roman" pitchFamily="18" charset="0"/>
              </a:rPr>
              <a:t>харизматичные</a:t>
            </a:r>
            <a:r>
              <a:rPr lang="ru-RU" sz="3700" b="1" dirty="0" smtClean="0">
                <a:latin typeface="Times New Roman" pitchFamily="18" charset="0"/>
                <a:cs typeface="Times New Roman" pitchFamily="18" charset="0"/>
              </a:rPr>
              <a:t> высказывания увлекали всех. Ленин всегда знал то, о чем говорит. Его слова наполнены ясностью. А высказывания, которые произносил Ленин, становились крылатыми, их повторяли и печатали.</a:t>
            </a:r>
          </a:p>
          <a:p>
            <a:endParaRPr lang="ru-RU" dirty="0"/>
          </a:p>
        </p:txBody>
      </p:sp>
      <p:pic>
        <p:nvPicPr>
          <p:cNvPr id="1026" name="Picture 2" descr="Выступление Владимира Ленина"/>
          <p:cNvPicPr>
            <a:picLocks noChangeAspect="1" noChangeArrowheads="1"/>
          </p:cNvPicPr>
          <p:nvPr/>
        </p:nvPicPr>
        <p:blipFill>
          <a:blip r:embed="rId2"/>
          <a:srcRect/>
          <a:stretch>
            <a:fillRect/>
          </a:stretch>
        </p:blipFill>
        <p:spPr bwMode="auto">
          <a:xfrm>
            <a:off x="1643042" y="142852"/>
            <a:ext cx="5500726" cy="391239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3517895"/>
            <a:ext cx="8929718" cy="3340105"/>
          </a:xfrm>
        </p:spPr>
        <p:txBody>
          <a:bodyPr>
            <a:normAutofit fontScale="70000" lnSpcReduction="20000"/>
          </a:bodyPr>
          <a:lstStyle/>
          <a:p>
            <a:pPr algn="just" fontAlgn="base"/>
            <a:r>
              <a:rPr lang="ru-RU" b="1" dirty="0" smtClean="0">
                <a:latin typeface="Times New Roman" pitchFamily="18" charset="0"/>
                <a:cs typeface="Times New Roman" pitchFamily="18" charset="0"/>
              </a:rPr>
              <a:t>Уинстон Черчилль тщательно готовился к выступлению. Мимика, жесты рук, положение ног всегда продумывалось заранее. Уинстон Черчилль отшлифовывал текст до идеала. Он был </a:t>
            </a:r>
            <a:r>
              <a:rPr lang="ru-RU" b="1" dirty="0" err="1" smtClean="0">
                <a:latin typeface="Times New Roman" pitchFamily="18" charset="0"/>
                <a:cs typeface="Times New Roman" pitchFamily="18" charset="0"/>
              </a:rPr>
              <a:t>харизматичный</a:t>
            </a:r>
            <a:r>
              <a:rPr lang="ru-RU" b="1" dirty="0" smtClean="0">
                <a:latin typeface="Times New Roman" pitchFamily="18" charset="0"/>
                <a:cs typeface="Times New Roman" pitchFamily="18" charset="0"/>
              </a:rPr>
              <a:t> политик, который часто использовал юмор. Лучшие высказывания Уинстон Черчилль придумал задолго до их произнесения.</a:t>
            </a:r>
          </a:p>
          <a:p>
            <a:pPr algn="just" fontAlgn="base"/>
            <a:r>
              <a:rPr lang="ru-RU" b="1" dirty="0" smtClean="0">
                <a:latin typeface="Times New Roman" pitchFamily="18" charset="0"/>
                <a:cs typeface="Times New Roman" pitchFamily="18" charset="0"/>
              </a:rPr>
              <a:t>Вдохновленный своими идеями Уинстон Черчилль заражал ими окружающих. Черчилль активно использовал метафоры, сравнения. Уинстон старался быть спокойным, естественным. От природы он страдал шепелявостью, но Уинстон Черчилль смог справиться с этим дефектом.</a:t>
            </a:r>
          </a:p>
          <a:p>
            <a:endParaRPr lang="ru-RU" dirty="0"/>
          </a:p>
        </p:txBody>
      </p:sp>
      <p:pic>
        <p:nvPicPr>
          <p:cNvPr id="81922" name="Picture 2" descr="Выступление Уинстона Черчилля"/>
          <p:cNvPicPr>
            <a:picLocks noChangeAspect="1" noChangeArrowheads="1"/>
          </p:cNvPicPr>
          <p:nvPr/>
        </p:nvPicPr>
        <p:blipFill>
          <a:blip r:embed="rId2"/>
          <a:srcRect/>
          <a:stretch>
            <a:fillRect/>
          </a:stretch>
        </p:blipFill>
        <p:spPr bwMode="auto">
          <a:xfrm>
            <a:off x="1785918" y="0"/>
            <a:ext cx="4857784" cy="3449027"/>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82594"/>
          </a:xfrm>
        </p:spPr>
        <p:txBody>
          <a:bodyPr>
            <a:normAutofit fontScale="90000"/>
          </a:bodyPr>
          <a:lstStyle/>
          <a:p>
            <a:r>
              <a:rPr lang="ru-RU" b="1" dirty="0" smtClean="0">
                <a:latin typeface="Times New Roman" pitchFamily="18" charset="0"/>
                <a:cs typeface="Times New Roman" pitchFamily="18" charset="0"/>
              </a:rPr>
              <a:t>Владимир Владимирович Путин</a:t>
            </a:r>
            <a:br>
              <a:rPr lang="ru-RU" b="1" dirty="0" smtClean="0">
                <a:latin typeface="Times New Roman" pitchFamily="18" charset="0"/>
                <a:cs typeface="Times New Roman" pitchFamily="18" charset="0"/>
              </a:rPr>
            </a:br>
            <a:endParaRPr lang="ru-RU" dirty="0">
              <a:latin typeface="Times New Roman" pitchFamily="18" charset="0"/>
              <a:cs typeface="Times New Roman" pitchFamily="18" charset="0"/>
            </a:endParaRPr>
          </a:p>
        </p:txBody>
      </p:sp>
      <p:sp>
        <p:nvSpPr>
          <p:cNvPr id="3" name="Содержимое 2"/>
          <p:cNvSpPr>
            <a:spLocks noGrp="1"/>
          </p:cNvSpPr>
          <p:nvPr>
            <p:ph idx="1"/>
          </p:nvPr>
        </p:nvSpPr>
        <p:spPr>
          <a:xfrm>
            <a:off x="0" y="3786191"/>
            <a:ext cx="8729634" cy="3071810"/>
          </a:xfrm>
        </p:spPr>
        <p:txBody>
          <a:bodyPr>
            <a:normAutofit lnSpcReduction="10000"/>
          </a:bodyPr>
          <a:lstStyle/>
          <a:p>
            <a:pPr algn="just" fontAlgn="base"/>
            <a:r>
              <a:rPr lang="ru-RU" sz="1800" b="1" dirty="0" smtClean="0">
                <a:latin typeface="Times New Roman" pitchFamily="18" charset="0"/>
                <a:cs typeface="Times New Roman" pitchFamily="18" charset="0"/>
              </a:rPr>
              <a:t>Путин – один из представителей современных политических ораторов 20 и 21 столетия. Его речь отличается легким эпатажем, с долей юмора. При этом Путин говорит без напряжения, все его слова продуманы и взвешены. Жестикуляция рук плавная, не отвлекает внимание. Положение ног Путин не меняет в течение разговора.</a:t>
            </a:r>
          </a:p>
          <a:p>
            <a:pPr algn="just" fontAlgn="base"/>
            <a:r>
              <a:rPr lang="ru-RU" sz="1800" b="1" dirty="0" smtClean="0">
                <a:latin typeface="Times New Roman" pitchFamily="18" charset="0"/>
                <a:cs typeface="Times New Roman" pitchFamily="18" charset="0"/>
              </a:rPr>
              <a:t>Путин один из известных государственных деятелей, которого отличает свой стиль в разговоре. Это отмечается всеми. Сдержанность и спокойствие – вот характеристики высказываний президента. Путин не изменяет себе и не позволяет резких или грубых слов. Он всегда отвечает на поставленные вопросы, разбирается в теме. Путин не позволяет себе начинать беседу без предварительной подготовки.</a:t>
            </a:r>
          </a:p>
          <a:p>
            <a:endParaRPr lang="ru-RU" sz="1800" b="1" dirty="0"/>
          </a:p>
        </p:txBody>
      </p:sp>
      <p:pic>
        <p:nvPicPr>
          <p:cNvPr id="80898" name="Picture 2" descr="Выступление Владимира Путина"/>
          <p:cNvPicPr>
            <a:picLocks noChangeAspect="1" noChangeArrowheads="1"/>
          </p:cNvPicPr>
          <p:nvPr/>
        </p:nvPicPr>
        <p:blipFill>
          <a:blip r:embed="rId2"/>
          <a:srcRect/>
          <a:stretch>
            <a:fillRect/>
          </a:stretch>
        </p:blipFill>
        <p:spPr bwMode="auto">
          <a:xfrm>
            <a:off x="1785918" y="642918"/>
            <a:ext cx="4786346" cy="3224801"/>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C00000"/>
                </a:solidFill>
              </a:rPr>
              <a:t>Значение ораторского искусства</a:t>
            </a:r>
            <a:endParaRPr lang="ru-RU" b="1" dirty="0">
              <a:solidFill>
                <a:srgbClr val="C00000"/>
              </a:solidFill>
            </a:endParaRPr>
          </a:p>
        </p:txBody>
      </p:sp>
      <p:sp>
        <p:nvSpPr>
          <p:cNvPr id="3" name="Содержимое 2"/>
          <p:cNvSpPr>
            <a:spLocks noGrp="1"/>
          </p:cNvSpPr>
          <p:nvPr>
            <p:ph idx="1"/>
          </p:nvPr>
        </p:nvSpPr>
        <p:spPr/>
        <p:txBody>
          <a:bodyPr/>
          <a:lstStyle/>
          <a:p>
            <a:pPr algn="just"/>
            <a:r>
              <a:rPr lang="ru-RU" dirty="0" smtClean="0">
                <a:latin typeface="Times New Roman" pitchFamily="18" charset="0"/>
                <a:cs typeface="Times New Roman" pitchFamily="18" charset="0"/>
              </a:rPr>
              <a:t>Ораторское искусство помогает человеку донести до других свои мысли и убеждения ярко, красиво, в доступной форме. Этот навык помогает быть лидером компании, преуспеть в работе, добиться высот в общественной жизни. Невозможно представить политика, который не может изъясняться логично и конструктивно.</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rgbClr val="FF0000"/>
                </a:solidFill>
              </a:rPr>
              <a:t>Согласно ФГОС в основной школе:</a:t>
            </a:r>
            <a:endParaRPr lang="ru-RU" b="1" dirty="0">
              <a:solidFill>
                <a:srgbClr val="FF0000"/>
              </a:solidFill>
            </a:endParaRPr>
          </a:p>
        </p:txBody>
      </p:sp>
      <p:sp>
        <p:nvSpPr>
          <p:cNvPr id="3" name="Содержимое 2"/>
          <p:cNvSpPr>
            <a:spLocks noGrp="1"/>
          </p:cNvSpPr>
          <p:nvPr>
            <p:ph idx="1"/>
          </p:nvPr>
        </p:nvSpPr>
        <p:spPr>
          <a:xfrm>
            <a:off x="0" y="1600200"/>
            <a:ext cx="8686800" cy="4525963"/>
          </a:xfrm>
        </p:spPr>
        <p:txBody>
          <a:bodyPr>
            <a:noAutofit/>
          </a:bodyPr>
          <a:lstStyle/>
          <a:p>
            <a:pPr fontAlgn="base"/>
            <a:r>
              <a:rPr lang="ru-RU" sz="1600" b="1" dirty="0" smtClean="0">
                <a:latin typeface="Times New Roman" pitchFamily="18" charset="0"/>
                <a:cs typeface="Times New Roman" pitchFamily="18" charset="0"/>
              </a:rPr>
              <a:t>1) совершенствование видов речевой деятельности (</a:t>
            </a:r>
            <a:r>
              <a:rPr lang="ru-RU" sz="1600" b="1" dirty="0" err="1" smtClean="0">
                <a:latin typeface="Times New Roman" pitchFamily="18" charset="0"/>
                <a:cs typeface="Times New Roman" pitchFamily="18" charset="0"/>
              </a:rPr>
              <a:t>аудирования</a:t>
            </a:r>
            <a:r>
              <a:rPr lang="ru-RU" sz="1600" b="1" dirty="0" smtClean="0">
                <a:latin typeface="Times New Roman" pitchFamily="18" charset="0"/>
                <a:cs typeface="Times New Roman" pitchFamily="18" charset="0"/>
              </a:rPr>
              <a:t>, чтения, говорения и письма), обеспечивающих эффективное овладение разными учебными предметами и взаимодействие с окружающими людьми в ситуациях формального и неформального межличностного и межкультурного общения;</a:t>
            </a:r>
          </a:p>
          <a:p>
            <a:pPr fontAlgn="base"/>
            <a:r>
              <a:rPr lang="ru-RU" sz="1600" b="1" dirty="0" smtClean="0">
                <a:latin typeface="Times New Roman" pitchFamily="18" charset="0"/>
                <a:cs typeface="Times New Roman" pitchFamily="18" charset="0"/>
              </a:rPr>
              <a:t>2) понимание определяющей роли языка в развитии интеллектуальных и творческих способностей личности, в процессе образования и самообразования; </a:t>
            </a:r>
          </a:p>
          <a:p>
            <a:pPr fontAlgn="base"/>
            <a:r>
              <a:rPr lang="ru-RU" sz="1600" b="1" dirty="0" smtClean="0">
                <a:latin typeface="Times New Roman" pitchFamily="18" charset="0"/>
                <a:cs typeface="Times New Roman" pitchFamily="18" charset="0"/>
              </a:rPr>
              <a:t>3) использование коммуникативно-эстетических возможностей русского и родного языков;</a:t>
            </a:r>
          </a:p>
          <a:p>
            <a:pPr fontAlgn="base"/>
            <a:r>
              <a:rPr lang="ru-RU" sz="1600" b="1" dirty="0" smtClean="0">
                <a:latin typeface="Times New Roman" pitchFamily="18" charset="0"/>
                <a:cs typeface="Times New Roman" pitchFamily="18" charset="0"/>
              </a:rPr>
              <a:t>4) расширение и систематизацию научных знаний о языке</a:t>
            </a:r>
          </a:p>
          <a:p>
            <a:pPr fontAlgn="base"/>
            <a:r>
              <a:rPr lang="ru-RU" sz="1600" b="1" dirty="0" smtClean="0">
                <a:latin typeface="Times New Roman" pitchFamily="18" charset="0"/>
                <a:cs typeface="Times New Roman" pitchFamily="18" charset="0"/>
              </a:rPr>
              <a:t>5) формирование навыков проведения различных видов анализа слова</a:t>
            </a:r>
          </a:p>
          <a:p>
            <a:pPr fontAlgn="base"/>
            <a:r>
              <a:rPr lang="ru-RU" sz="1600" b="1" dirty="0" smtClean="0">
                <a:latin typeface="Times New Roman" pitchFamily="18" charset="0"/>
                <a:cs typeface="Times New Roman" pitchFamily="18" charset="0"/>
              </a:rPr>
              <a:t>6) обогащение активного и потенциального словарного запаса, расширение объёма используемых в речи грамматических средств для свободного выражения мыслей и чувств адекватно ситуации и стилю общения;</a:t>
            </a:r>
          </a:p>
          <a:p>
            <a:pPr fontAlgn="base"/>
            <a:r>
              <a:rPr lang="ru-RU" sz="1600" b="1" dirty="0" smtClean="0">
                <a:latin typeface="Times New Roman" pitchFamily="18" charset="0"/>
                <a:cs typeface="Times New Roman" pitchFamily="18" charset="0"/>
              </a:rPr>
              <a:t>7) овладение основными стилистическими ресурсами лексики и фразеологии языка, основными нормами литературного языка , нормами речевого этикета; приобретение опыта их использования в речевой практике при создании устных и письменных высказываний; стремление к речевому самосовершенствованию;</a:t>
            </a:r>
          </a:p>
          <a:p>
            <a:r>
              <a:rPr lang="ru-RU" sz="1600" b="1" dirty="0" smtClean="0">
                <a:latin typeface="Times New Roman" pitchFamily="18" charset="0"/>
                <a:cs typeface="Times New Roman" pitchFamily="18" charset="0"/>
              </a:rPr>
              <a:t>8) формирование ответственности за языковую культуру как общечеловеческую ценность</a:t>
            </a:r>
            <a:endParaRPr lang="ru-RU"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solidFill>
                  <a:srgbClr val="C00000"/>
                </a:solidFill>
                <a:latin typeface="Times New Roman" pitchFamily="18" charset="0"/>
                <a:cs typeface="Times New Roman" pitchFamily="18" charset="0"/>
              </a:rPr>
              <a:t>Согласно ФГОС в средней школе:</a:t>
            </a:r>
            <a:endParaRPr lang="ru-RU"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70000" lnSpcReduction="20000"/>
          </a:bodyPr>
          <a:lstStyle/>
          <a:p>
            <a:pPr algn="just" fontAlgn="base"/>
            <a:r>
              <a:rPr lang="ru-RU" dirty="0" err="1" smtClean="0">
                <a:latin typeface="Times New Roman" pitchFamily="18" charset="0"/>
                <a:cs typeface="Times New Roman" pitchFamily="18" charset="0"/>
              </a:rPr>
              <a:t>сформированность</a:t>
            </a:r>
            <a:r>
              <a:rPr lang="ru-RU" dirty="0" smtClean="0">
                <a:latin typeface="Times New Roman" pitchFamily="18" charset="0"/>
                <a:cs typeface="Times New Roman" pitchFamily="18" charset="0"/>
              </a:rPr>
              <a:t> представлений о роли языка в жизни человека, общества, государства; приобщение через изучение русского и родного (нерусского) языка, иностранного языка и литературы к ценностям национальной и мировой культуры;</a:t>
            </a:r>
          </a:p>
          <a:p>
            <a:pPr algn="just" fontAlgn="base"/>
            <a:r>
              <a:rPr lang="ru-RU" dirty="0" smtClean="0">
                <a:latin typeface="Times New Roman" pitchFamily="18" charset="0"/>
                <a:cs typeface="Times New Roman" pitchFamily="18" charset="0"/>
              </a:rPr>
              <a:t>способность свободно общаться в различных формах и на разные темы;</a:t>
            </a:r>
          </a:p>
          <a:p>
            <a:pPr algn="just" fontAlgn="base"/>
            <a:r>
              <a:rPr lang="ru-RU" dirty="0" smtClean="0">
                <a:latin typeface="Times New Roman" pitchFamily="18" charset="0"/>
                <a:cs typeface="Times New Roman" pitchFamily="18" charset="0"/>
              </a:rPr>
              <a:t>свободное использование словарного запаса;</a:t>
            </a:r>
          </a:p>
          <a:p>
            <a:pPr algn="just" fontAlgn="base"/>
            <a:r>
              <a:rPr lang="ru-RU" dirty="0" err="1" smtClean="0">
                <a:latin typeface="Times New Roman" pitchFamily="18" charset="0"/>
                <a:cs typeface="Times New Roman" pitchFamily="18" charset="0"/>
              </a:rPr>
              <a:t>сформированность</a:t>
            </a:r>
            <a:r>
              <a:rPr lang="ru-RU" dirty="0" smtClean="0">
                <a:latin typeface="Times New Roman" pitchFamily="18" charset="0"/>
                <a:cs typeface="Times New Roman" pitchFamily="18" charset="0"/>
              </a:rPr>
              <a:t> умений написания текстов по различным темам на русском и родном (нерусском) языках и по изученной проблематике на иностранном языке, в том числе демонстрирующих творческие способности обучающихся;</a:t>
            </a:r>
          </a:p>
          <a:p>
            <a:pPr algn="just" fontAlgn="base"/>
            <a:r>
              <a:rPr lang="ru-RU" dirty="0" err="1" smtClean="0">
                <a:latin typeface="Times New Roman" pitchFamily="18" charset="0"/>
                <a:cs typeface="Times New Roman" pitchFamily="18" charset="0"/>
              </a:rPr>
              <a:t>сформированность</a:t>
            </a:r>
            <a:r>
              <a:rPr lang="ru-RU" dirty="0" smtClean="0">
                <a:latin typeface="Times New Roman" pitchFamily="18" charset="0"/>
                <a:cs typeface="Times New Roman" pitchFamily="18" charset="0"/>
              </a:rPr>
              <a:t> устойчивого интереса к чтению как средству познания других культур, уважительного отношения к ним;</a:t>
            </a:r>
          </a:p>
          <a:p>
            <a:pPr algn="just" fontAlgn="base"/>
            <a:r>
              <a:rPr lang="ru-RU" dirty="0" err="1" smtClean="0">
                <a:latin typeface="Times New Roman" pitchFamily="18" charset="0"/>
                <a:cs typeface="Times New Roman" pitchFamily="18" charset="0"/>
              </a:rPr>
              <a:t>сформированность</a:t>
            </a:r>
            <a:r>
              <a:rPr lang="ru-RU" dirty="0" smtClean="0">
                <a:latin typeface="Times New Roman" pitchFamily="18" charset="0"/>
                <a:cs typeface="Times New Roman" pitchFamily="18" charset="0"/>
              </a:rPr>
              <a:t> навыков различных видов анализа литературных произведений.</a:t>
            </a:r>
          </a:p>
          <a:p>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C00000"/>
                </a:solidFill>
              </a:rPr>
              <a:t>Речь </a:t>
            </a:r>
            <a:endParaRPr lang="ru-RU" b="1" dirty="0">
              <a:solidFill>
                <a:srgbClr val="C00000"/>
              </a:solidFill>
            </a:endParaRPr>
          </a:p>
        </p:txBody>
      </p:sp>
      <p:sp>
        <p:nvSpPr>
          <p:cNvPr id="3" name="Содержимое 2"/>
          <p:cNvSpPr>
            <a:spLocks noGrp="1"/>
          </p:cNvSpPr>
          <p:nvPr>
            <p:ph idx="1"/>
          </p:nvPr>
        </p:nvSpPr>
        <p:spPr/>
        <p:txBody>
          <a:bodyPr/>
          <a:lstStyle/>
          <a:p>
            <a:r>
              <a:rPr lang="ru-RU" b="1" dirty="0" smtClean="0">
                <a:solidFill>
                  <a:srgbClr val="C00000"/>
                </a:solidFill>
                <a:latin typeface="Times New Roman" pitchFamily="18" charset="0"/>
                <a:cs typeface="Times New Roman" pitchFamily="18" charset="0"/>
              </a:rPr>
              <a:t>Речь</a:t>
            </a:r>
            <a:r>
              <a:rPr lang="ru-RU" dirty="0" smtClean="0">
                <a:latin typeface="Times New Roman" pitchFamily="18" charset="0"/>
                <a:cs typeface="Times New Roman" pitchFamily="18" charset="0"/>
              </a:rPr>
              <a:t> — это язык в действии.</a:t>
            </a:r>
            <a:r>
              <a:rPr lang="ru-RU" dirty="0" smtClean="0">
                <a:solidFill>
                  <a:srgbClr val="C00000"/>
                </a:solidFill>
                <a:latin typeface="Times New Roman" pitchFamily="18" charset="0"/>
                <a:cs typeface="Times New Roman" pitchFamily="18" charset="0"/>
              </a:rPr>
              <a:t> </a:t>
            </a:r>
            <a:r>
              <a:rPr lang="ru-RU" dirty="0" smtClean="0">
                <a:solidFill>
                  <a:srgbClr val="C00000"/>
                </a:solidFill>
                <a:latin typeface="Times New Roman" pitchFamily="18" charset="0"/>
                <a:cs typeface="Times New Roman" pitchFamily="18" charset="0"/>
                <a:hlinkClick r:id="rId2" tooltip="Язык"/>
              </a:rPr>
              <a:t>Язык</a:t>
            </a:r>
            <a:r>
              <a:rPr lang="ru-RU" dirty="0" smtClean="0">
                <a:latin typeface="Times New Roman" pitchFamily="18" charset="0"/>
                <a:cs typeface="Times New Roman" pitchFamily="18" charset="0"/>
              </a:rPr>
              <a:t> же — это система </a:t>
            </a:r>
            <a:r>
              <a:rPr lang="ru-RU" dirty="0" smtClean="0">
                <a:latin typeface="Times New Roman" pitchFamily="18" charset="0"/>
                <a:cs typeface="Times New Roman" pitchFamily="18" charset="0"/>
                <a:hlinkClick r:id="rId3" tooltip="Знак"/>
              </a:rPr>
              <a:t>знаков</a:t>
            </a:r>
            <a:r>
              <a:rPr lang="ru-RU" dirty="0" smtClean="0">
                <a:latin typeface="Times New Roman" pitchFamily="18" charset="0"/>
                <a:cs typeface="Times New Roman" pitchFamily="18" charset="0"/>
              </a:rPr>
              <a:t>, включающая слова с их значениями плюс </a:t>
            </a:r>
            <a:r>
              <a:rPr lang="ru-RU" dirty="0" smtClean="0">
                <a:latin typeface="Times New Roman" pitchFamily="18" charset="0"/>
                <a:cs typeface="Times New Roman" pitchFamily="18" charset="0"/>
                <a:hlinkClick r:id="rId4" tooltip="Синтаксис"/>
              </a:rPr>
              <a:t>синтаксис</a:t>
            </a:r>
            <a:r>
              <a:rPr lang="ru-RU" dirty="0" smtClean="0">
                <a:latin typeface="Times New Roman" pitchFamily="18" charset="0"/>
                <a:cs typeface="Times New Roman" pitchFamily="18" charset="0"/>
              </a:rPr>
              <a:t> — набор правил, по которым строятся </a:t>
            </a:r>
            <a:r>
              <a:rPr lang="ru-RU" u="sng" dirty="0" smtClean="0">
                <a:latin typeface="Times New Roman" pitchFamily="18" charset="0"/>
                <a:cs typeface="Times New Roman" pitchFamily="18" charset="0"/>
                <a:hlinkClick r:id="rId5" tooltip="Предложение (лингвистика)"/>
              </a:rPr>
              <a:t>предложения</a:t>
            </a:r>
            <a:r>
              <a:rPr lang="ru-RU" dirty="0" smtClean="0">
                <a:latin typeface="Times New Roman" pitchFamily="18" charset="0"/>
                <a:cs typeface="Times New Roman" pitchFamily="18" charset="0"/>
              </a:rPr>
              <a:t>. </a:t>
            </a:r>
          </a:p>
          <a:p>
            <a:r>
              <a:rPr lang="ru-RU" dirty="0" smtClean="0">
                <a:latin typeface="Times New Roman" pitchFamily="18" charset="0"/>
                <a:cs typeface="Times New Roman" pitchFamily="18" charset="0"/>
              </a:rPr>
              <a:t>Психически познавательный процесс, являющийся основным средством общения людей посредством языка</a:t>
            </a:r>
            <a:r>
              <a:rPr lang="ru-RU" dirty="0" smtClean="0"/>
              <a:t>.</a:t>
            </a:r>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endParaRPr lang="en-US" dirty="0"/>
          </a:p>
        </p:txBody>
      </p:sp>
      <p:sp>
        <p:nvSpPr>
          <p:cNvPr id="45059" name="AutoShape 3"/>
          <p:cNvSpPr>
            <a:spLocks noChangeArrowheads="1"/>
          </p:cNvSpPr>
          <p:nvPr/>
        </p:nvSpPr>
        <p:spPr bwMode="gray">
          <a:xfrm>
            <a:off x="0" y="0"/>
            <a:ext cx="6096000" cy="6643710"/>
          </a:xfrm>
          <a:prstGeom prst="rightArrow">
            <a:avLst>
              <a:gd name="adj1" fmla="val 79306"/>
              <a:gd name="adj2" fmla="val 33584"/>
            </a:avLst>
          </a:prstGeom>
          <a:solidFill>
            <a:schemeClr val="accent1">
              <a:lumMod val="50000"/>
            </a:schemeClr>
          </a:solidFill>
          <a:ln w="9525">
            <a:noFill/>
            <a:miter lim="800000"/>
            <a:headEnd/>
            <a:tailEnd/>
          </a:ln>
          <a:effectLst/>
        </p:spPr>
        <p:txBody>
          <a:bodyPr wrap="none" anchor="ctr"/>
          <a:lstStyle/>
          <a:p>
            <a:endParaRPr lang="ru-RU"/>
          </a:p>
        </p:txBody>
      </p:sp>
      <p:sp>
        <p:nvSpPr>
          <p:cNvPr id="45060" name="AutoShape 4"/>
          <p:cNvSpPr>
            <a:spLocks noChangeArrowheads="1"/>
          </p:cNvSpPr>
          <p:nvPr/>
        </p:nvSpPr>
        <p:spPr bwMode="blackWhite">
          <a:xfrm>
            <a:off x="357158" y="1905000"/>
            <a:ext cx="4500594" cy="990600"/>
          </a:xfrm>
          <a:prstGeom prst="roundRect">
            <a:avLst>
              <a:gd name="adj" fmla="val 9106"/>
            </a:avLst>
          </a:prstGeom>
          <a:gradFill rotWithShape="1">
            <a:gsLst>
              <a:gs pos="0">
                <a:schemeClr val="folHlink"/>
              </a:gs>
              <a:gs pos="100000">
                <a:schemeClr val="folHlink">
                  <a:gamma/>
                  <a:shade val="46275"/>
                  <a:invGamma/>
                </a:schemeClr>
              </a:gs>
            </a:gsLst>
            <a:lin ang="5400000" scaled="1"/>
          </a:gradFill>
          <a:ln w="25400">
            <a:solidFill>
              <a:schemeClr val="tx1"/>
            </a:solidFill>
            <a:round/>
            <a:headEnd/>
            <a:tailEnd/>
          </a:ln>
          <a:effectLst/>
        </p:spPr>
        <p:txBody>
          <a:bodyPr wrap="none" anchor="ctr"/>
          <a:lstStyle/>
          <a:p>
            <a:pPr algn="ctr" eaLnBrk="0" hangingPunct="0"/>
            <a:r>
              <a:rPr lang="ru-RU" sz="3600" b="1" dirty="0" smtClean="0">
                <a:solidFill>
                  <a:schemeClr val="bg1"/>
                </a:solidFill>
              </a:rPr>
              <a:t>Вербальная (слова</a:t>
            </a:r>
            <a:r>
              <a:rPr lang="ru-RU" sz="4000" b="1" dirty="0" smtClean="0">
                <a:solidFill>
                  <a:schemeClr val="bg1"/>
                </a:solidFill>
              </a:rPr>
              <a:t>) </a:t>
            </a:r>
            <a:endParaRPr lang="en-US" sz="4000" b="1" dirty="0">
              <a:solidFill>
                <a:schemeClr val="bg1"/>
              </a:solidFill>
            </a:endParaRPr>
          </a:p>
        </p:txBody>
      </p:sp>
      <p:sp>
        <p:nvSpPr>
          <p:cNvPr id="45061" name="AutoShape 5"/>
          <p:cNvSpPr>
            <a:spLocks noChangeArrowheads="1"/>
          </p:cNvSpPr>
          <p:nvPr/>
        </p:nvSpPr>
        <p:spPr bwMode="blackWhite">
          <a:xfrm>
            <a:off x="357158" y="3048000"/>
            <a:ext cx="4572032" cy="990600"/>
          </a:xfrm>
          <a:prstGeom prst="roundRect">
            <a:avLst>
              <a:gd name="adj" fmla="val 9106"/>
            </a:avLst>
          </a:prstGeom>
          <a:gradFill rotWithShape="1">
            <a:gsLst>
              <a:gs pos="0">
                <a:srgbClr val="699D5F"/>
              </a:gs>
              <a:gs pos="100000">
                <a:srgbClr val="699D5F">
                  <a:gamma/>
                  <a:shade val="46275"/>
                  <a:invGamma/>
                </a:srgbClr>
              </a:gs>
            </a:gsLst>
            <a:lin ang="5400000" scaled="1"/>
          </a:gradFill>
          <a:ln w="25400">
            <a:solidFill>
              <a:schemeClr val="tx1"/>
            </a:solidFill>
            <a:round/>
            <a:headEnd/>
            <a:tailEnd/>
          </a:ln>
          <a:effectLst/>
        </p:spPr>
        <p:txBody>
          <a:bodyPr wrap="none" anchor="ctr"/>
          <a:lstStyle/>
          <a:p>
            <a:pPr algn="ctr" eaLnBrk="0" hangingPunct="0"/>
            <a:r>
              <a:rPr lang="ru-RU" sz="3200" b="1" dirty="0" smtClean="0">
                <a:solidFill>
                  <a:schemeClr val="bg1"/>
                </a:solidFill>
              </a:rPr>
              <a:t>Невербальная </a:t>
            </a:r>
          </a:p>
          <a:p>
            <a:pPr algn="ctr" eaLnBrk="0" hangingPunct="0"/>
            <a:r>
              <a:rPr lang="ru-RU" sz="3200" b="1" dirty="0" smtClean="0">
                <a:solidFill>
                  <a:schemeClr val="bg1"/>
                </a:solidFill>
              </a:rPr>
              <a:t>(жесты, мимика</a:t>
            </a:r>
            <a:r>
              <a:rPr lang="ru-RU" sz="2400" b="1" dirty="0" smtClean="0">
                <a:solidFill>
                  <a:schemeClr val="bg1"/>
                </a:solidFill>
              </a:rPr>
              <a:t>, </a:t>
            </a:r>
            <a:r>
              <a:rPr lang="ru-RU" sz="3600" b="1" dirty="0" smtClean="0">
                <a:solidFill>
                  <a:schemeClr val="bg1"/>
                </a:solidFill>
              </a:rPr>
              <a:t>поза)</a:t>
            </a:r>
            <a:endParaRPr lang="en-US" sz="3600" b="1" dirty="0">
              <a:solidFill>
                <a:schemeClr val="bg1"/>
              </a:solidFill>
            </a:endParaRPr>
          </a:p>
        </p:txBody>
      </p:sp>
      <p:sp>
        <p:nvSpPr>
          <p:cNvPr id="45062" name="AutoShape 6"/>
          <p:cNvSpPr>
            <a:spLocks noChangeArrowheads="1"/>
          </p:cNvSpPr>
          <p:nvPr/>
        </p:nvSpPr>
        <p:spPr bwMode="blackWhite">
          <a:xfrm>
            <a:off x="357158" y="4191000"/>
            <a:ext cx="4500594" cy="990600"/>
          </a:xfrm>
          <a:prstGeom prst="roundRect">
            <a:avLst>
              <a:gd name="adj" fmla="val 9106"/>
            </a:avLst>
          </a:prstGeom>
          <a:gradFill rotWithShape="1">
            <a:gsLst>
              <a:gs pos="0">
                <a:schemeClr val="accent2"/>
              </a:gs>
              <a:gs pos="100000">
                <a:schemeClr val="accent2">
                  <a:gamma/>
                  <a:shade val="46275"/>
                  <a:invGamma/>
                </a:schemeClr>
              </a:gs>
            </a:gsLst>
            <a:lin ang="5400000" scaled="1"/>
          </a:gradFill>
          <a:ln w="25400">
            <a:solidFill>
              <a:schemeClr val="tx1"/>
            </a:solidFill>
            <a:round/>
            <a:headEnd/>
            <a:tailEnd/>
          </a:ln>
          <a:effectLst/>
        </p:spPr>
        <p:txBody>
          <a:bodyPr wrap="none" anchor="ctr"/>
          <a:lstStyle/>
          <a:p>
            <a:pPr algn="ctr" eaLnBrk="0" hangingPunct="0"/>
            <a:r>
              <a:rPr lang="ru-RU" sz="3600" b="1" dirty="0" smtClean="0">
                <a:solidFill>
                  <a:schemeClr val="bg1"/>
                </a:solidFill>
              </a:rPr>
              <a:t>Жестовая </a:t>
            </a:r>
            <a:endParaRPr lang="en-US" sz="3600" b="1" dirty="0">
              <a:solidFill>
                <a:schemeClr val="bg1"/>
              </a:solidFill>
            </a:endParaRPr>
          </a:p>
        </p:txBody>
      </p:sp>
      <p:sp>
        <p:nvSpPr>
          <p:cNvPr id="45063" name="AutoShape 7"/>
          <p:cNvSpPr>
            <a:spLocks noChangeArrowheads="1"/>
          </p:cNvSpPr>
          <p:nvPr/>
        </p:nvSpPr>
        <p:spPr bwMode="auto">
          <a:xfrm>
            <a:off x="5929322" y="2571744"/>
            <a:ext cx="2514600" cy="1295400"/>
          </a:xfrm>
          <a:prstGeom prst="roundRect">
            <a:avLst>
              <a:gd name="adj" fmla="val 9106"/>
            </a:avLst>
          </a:prstGeom>
          <a:noFill/>
          <a:ln w="25400">
            <a:noFill/>
            <a:round/>
            <a:headEnd/>
            <a:tailEnd/>
          </a:ln>
          <a:effectLst/>
        </p:spPr>
        <p:txBody>
          <a:bodyPr anchor="ctr"/>
          <a:lstStyle/>
          <a:p>
            <a:pPr algn="ctr"/>
            <a:r>
              <a:rPr lang="ru-RU" sz="8000" dirty="0" smtClean="0">
                <a:solidFill>
                  <a:srgbClr val="C00000"/>
                </a:solidFill>
                <a:effectLst>
                  <a:outerShdw blurRad="38100" dist="38100" dir="2700000" algn="tl">
                    <a:srgbClr val="000000"/>
                  </a:outerShdw>
                </a:effectLst>
              </a:rPr>
              <a:t>Речь</a:t>
            </a:r>
            <a:r>
              <a:rPr lang="ru-RU" sz="8000" dirty="0" smtClean="0">
                <a:effectLst>
                  <a:outerShdw blurRad="38100" dist="38100" dir="2700000" algn="tl">
                    <a:srgbClr val="000000"/>
                  </a:outerShdw>
                </a:effectLst>
              </a:rPr>
              <a:t> </a:t>
            </a:r>
            <a:endParaRPr lang="en-US" sz="8000" dirty="0">
              <a:effectLst>
                <a:outerShdw blurRad="38100" dist="38100" dir="2700000" algn="tl">
                  <a:srgbClr val="000000"/>
                </a:outerShdw>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2928926" y="642918"/>
            <a:ext cx="3197225" cy="2890838"/>
            <a:chOff x="1872" y="1824"/>
            <a:chExt cx="2014" cy="1821"/>
          </a:xfrm>
        </p:grpSpPr>
        <p:sp>
          <p:nvSpPr>
            <p:cNvPr id="39940" name="AutoShape 4"/>
            <p:cNvSpPr>
              <a:spLocks noChangeArrowheads="1"/>
            </p:cNvSpPr>
            <p:nvPr/>
          </p:nvSpPr>
          <p:spPr bwMode="gray">
            <a:xfrm rot="16200000" flipH="1">
              <a:off x="1820" y="2528"/>
              <a:ext cx="309" cy="206"/>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w="9525" algn="ctr">
              <a:noFill/>
              <a:miter lim="800000"/>
              <a:headEnd/>
              <a:tailEnd/>
            </a:ln>
            <a:effectLst/>
          </p:spPr>
          <p:txBody>
            <a:bodyPr wrap="none" anchor="ctr"/>
            <a:lstStyle/>
            <a:p>
              <a:endParaRPr lang="ru-RU"/>
            </a:p>
          </p:txBody>
        </p:sp>
        <p:sp>
          <p:nvSpPr>
            <p:cNvPr id="39941" name="AutoShape 5"/>
            <p:cNvSpPr>
              <a:spLocks noChangeArrowheads="1"/>
            </p:cNvSpPr>
            <p:nvPr/>
          </p:nvSpPr>
          <p:spPr bwMode="gray">
            <a:xfrm rot="5400000" flipH="1">
              <a:off x="3628" y="2494"/>
              <a:ext cx="309" cy="206"/>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w="9525" algn="ctr">
              <a:noFill/>
              <a:miter lim="800000"/>
              <a:headEnd/>
              <a:tailEnd/>
            </a:ln>
            <a:effectLst/>
          </p:spPr>
          <p:txBody>
            <a:bodyPr wrap="none" anchor="ctr"/>
            <a:lstStyle/>
            <a:p>
              <a:endParaRPr lang="ru-RU"/>
            </a:p>
          </p:txBody>
        </p:sp>
        <p:sp>
          <p:nvSpPr>
            <p:cNvPr id="39942" name="AutoShape 6"/>
            <p:cNvSpPr>
              <a:spLocks noChangeArrowheads="1"/>
            </p:cNvSpPr>
            <p:nvPr/>
          </p:nvSpPr>
          <p:spPr bwMode="gray">
            <a:xfrm rot="10800000" flipH="1">
              <a:off x="2725" y="3439"/>
              <a:ext cx="308" cy="206"/>
            </a:xfrm>
            <a:prstGeom prst="upArrow">
              <a:avLst>
                <a:gd name="adj1" fmla="val 51676"/>
                <a:gd name="adj2" fmla="val 100000"/>
              </a:avLst>
            </a:prstGeom>
            <a:gradFill rotWithShape="1">
              <a:gsLst>
                <a:gs pos="0">
                  <a:schemeClr val="tx2"/>
                </a:gs>
                <a:gs pos="100000">
                  <a:schemeClr val="tx2">
                    <a:gamma/>
                    <a:tint val="39216"/>
                    <a:invGamma/>
                  </a:schemeClr>
                </a:gs>
              </a:gsLst>
              <a:lin ang="0" scaled="1"/>
            </a:gradFill>
            <a:ln w="9525" algn="ctr">
              <a:noFill/>
              <a:miter lim="800000"/>
              <a:headEnd/>
              <a:tailEnd/>
            </a:ln>
            <a:effectLst/>
          </p:spPr>
          <p:txBody>
            <a:bodyPr wrap="none" anchor="ctr"/>
            <a:lstStyle/>
            <a:p>
              <a:endParaRPr lang="ru-RU"/>
            </a:p>
          </p:txBody>
        </p:sp>
        <p:sp>
          <p:nvSpPr>
            <p:cNvPr id="39943" name="Oval 7"/>
            <p:cNvSpPr>
              <a:spLocks noChangeArrowheads="1"/>
            </p:cNvSpPr>
            <p:nvPr/>
          </p:nvSpPr>
          <p:spPr bwMode="gray">
            <a:xfrm>
              <a:off x="2078" y="1824"/>
              <a:ext cx="1615" cy="1615"/>
            </a:xfrm>
            <a:prstGeom prst="ellipse">
              <a:avLst/>
            </a:prstGeom>
            <a:gradFill rotWithShape="1">
              <a:gsLst>
                <a:gs pos="0">
                  <a:srgbClr val="FFFFFF">
                    <a:gamma/>
                    <a:shade val="46275"/>
                    <a:invGamma/>
                  </a:srgbClr>
                </a:gs>
                <a:gs pos="50000">
                  <a:srgbClr val="FFFFFF"/>
                </a:gs>
                <a:gs pos="100000">
                  <a:srgbClr val="FFFFFF">
                    <a:gamma/>
                    <a:shade val="46275"/>
                    <a:invGamma/>
                  </a:srgbClr>
                </a:gs>
              </a:gsLst>
              <a:lin ang="5400000" scaled="1"/>
            </a:gradFill>
            <a:ln w="57150" algn="ctr">
              <a:solidFill>
                <a:schemeClr val="tx1"/>
              </a:solidFill>
              <a:round/>
              <a:headEnd/>
              <a:tailEnd/>
            </a:ln>
            <a:effectLst/>
          </p:spPr>
          <p:txBody>
            <a:bodyPr wrap="none" anchor="ctr"/>
            <a:lstStyle/>
            <a:p>
              <a:endParaRPr lang="ru-RU"/>
            </a:p>
          </p:txBody>
        </p:sp>
        <p:sp>
          <p:nvSpPr>
            <p:cNvPr id="39944" name="Oval 8"/>
            <p:cNvSpPr>
              <a:spLocks noChangeArrowheads="1"/>
            </p:cNvSpPr>
            <p:nvPr/>
          </p:nvSpPr>
          <p:spPr bwMode="gray">
            <a:xfrm>
              <a:off x="2170" y="1915"/>
              <a:ext cx="1430" cy="1430"/>
            </a:xfrm>
            <a:prstGeom prst="ellipse">
              <a:avLst/>
            </a:prstGeom>
            <a:gradFill rotWithShape="1">
              <a:gsLst>
                <a:gs pos="0">
                  <a:srgbClr val="FFFFFF">
                    <a:gamma/>
                    <a:shade val="63529"/>
                    <a:invGamma/>
                  </a:srgbClr>
                </a:gs>
                <a:gs pos="50000">
                  <a:srgbClr val="FFFFFF"/>
                </a:gs>
                <a:gs pos="100000">
                  <a:srgbClr val="FFFFFF">
                    <a:gamma/>
                    <a:shade val="63529"/>
                    <a:invGamma/>
                  </a:srgbClr>
                </a:gs>
              </a:gsLst>
              <a:lin ang="0" scaled="1"/>
            </a:gradFill>
            <a:ln w="9525" algn="ctr">
              <a:noFill/>
              <a:round/>
              <a:headEnd/>
              <a:tailEnd/>
            </a:ln>
            <a:effectLst/>
          </p:spPr>
          <p:txBody>
            <a:bodyPr wrap="none" anchor="ctr"/>
            <a:lstStyle/>
            <a:p>
              <a:endParaRPr lang="ru-RU"/>
            </a:p>
          </p:txBody>
        </p:sp>
        <p:sp>
          <p:nvSpPr>
            <p:cNvPr id="39945" name="Oval 9"/>
            <p:cNvSpPr>
              <a:spLocks noChangeArrowheads="1"/>
            </p:cNvSpPr>
            <p:nvPr/>
          </p:nvSpPr>
          <p:spPr bwMode="gray">
            <a:xfrm>
              <a:off x="2254" y="2000"/>
              <a:ext cx="1262" cy="1264"/>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endParaRPr lang="ru-RU"/>
            </a:p>
          </p:txBody>
        </p:sp>
        <p:sp>
          <p:nvSpPr>
            <p:cNvPr id="39946" name="Oval 10"/>
            <p:cNvSpPr>
              <a:spLocks noChangeArrowheads="1"/>
            </p:cNvSpPr>
            <p:nvPr/>
          </p:nvSpPr>
          <p:spPr bwMode="gray">
            <a:xfrm>
              <a:off x="2254" y="2000"/>
              <a:ext cx="1262" cy="1264"/>
            </a:xfrm>
            <a:prstGeom prst="ellipse">
              <a:avLst/>
            </a:prstGeom>
            <a:gradFill rotWithShape="1">
              <a:gsLst>
                <a:gs pos="0">
                  <a:srgbClr val="FFCC00">
                    <a:gamma/>
                    <a:shade val="0"/>
                    <a:invGamma/>
                  </a:srgbClr>
                </a:gs>
                <a:gs pos="100000">
                  <a:srgbClr val="FFCC00"/>
                </a:gs>
              </a:gsLst>
              <a:lin ang="2700000" scaled="1"/>
            </a:gradFill>
            <a:ln w="38100" algn="ctr">
              <a:noFill/>
              <a:round/>
              <a:headEnd/>
              <a:tailEnd/>
            </a:ln>
            <a:effectLst/>
          </p:spPr>
          <p:txBody>
            <a:bodyPr wrap="none" anchor="ctr">
              <a:spAutoFit/>
            </a:bodyPr>
            <a:lstStyle/>
            <a:p>
              <a:endParaRPr lang="ru-RU"/>
            </a:p>
          </p:txBody>
        </p:sp>
        <p:sp>
          <p:nvSpPr>
            <p:cNvPr id="39947" name="Oval 11"/>
            <p:cNvSpPr>
              <a:spLocks noChangeArrowheads="1"/>
            </p:cNvSpPr>
            <p:nvPr/>
          </p:nvSpPr>
          <p:spPr bwMode="gray">
            <a:xfrm>
              <a:off x="2337" y="2083"/>
              <a:ext cx="1096" cy="1098"/>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endParaRPr lang="ru-RU"/>
            </a:p>
          </p:txBody>
        </p:sp>
        <p:sp>
          <p:nvSpPr>
            <p:cNvPr id="39948" name="Oval 12"/>
            <p:cNvSpPr>
              <a:spLocks noChangeArrowheads="1"/>
            </p:cNvSpPr>
            <p:nvPr/>
          </p:nvSpPr>
          <p:spPr bwMode="gray">
            <a:xfrm>
              <a:off x="2337" y="2083"/>
              <a:ext cx="1096" cy="1098"/>
            </a:xfrm>
            <a:prstGeom prst="ellipse">
              <a:avLst/>
            </a:prstGeom>
            <a:gradFill rotWithShape="1">
              <a:gsLst>
                <a:gs pos="0">
                  <a:srgbClr val="FFCC00"/>
                </a:gs>
                <a:gs pos="100000">
                  <a:srgbClr val="FFCC00">
                    <a:gamma/>
                    <a:shade val="48627"/>
                    <a:invGamma/>
                  </a:srgbClr>
                </a:gs>
              </a:gsLst>
              <a:lin ang="2700000" scaled="1"/>
            </a:gradFill>
            <a:ln w="38100" algn="ctr">
              <a:noFill/>
              <a:round/>
              <a:headEnd/>
              <a:tailEnd/>
            </a:ln>
            <a:effectLst/>
          </p:spPr>
          <p:txBody>
            <a:bodyPr anchor="ctr">
              <a:spAutoFit/>
            </a:bodyPr>
            <a:lstStyle/>
            <a:p>
              <a:endParaRPr lang="ru-RU"/>
            </a:p>
          </p:txBody>
        </p:sp>
      </p:grpSp>
      <p:sp>
        <p:nvSpPr>
          <p:cNvPr id="39949" name="AutoShape 13"/>
          <p:cNvSpPr>
            <a:spLocks noChangeArrowheads="1"/>
          </p:cNvSpPr>
          <p:nvPr/>
        </p:nvSpPr>
        <p:spPr bwMode="gray">
          <a:xfrm>
            <a:off x="838200" y="33528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noFill/>
            <a:round/>
            <a:headEnd/>
            <a:tailEnd/>
          </a:ln>
          <a:effectLst/>
        </p:spPr>
        <p:txBody>
          <a:bodyPr wrap="none" anchor="ctr"/>
          <a:lstStyle/>
          <a:p>
            <a:endParaRPr lang="ru-RU"/>
          </a:p>
        </p:txBody>
      </p:sp>
      <p:sp>
        <p:nvSpPr>
          <p:cNvPr id="39950" name="AutoShape 14"/>
          <p:cNvSpPr>
            <a:spLocks noChangeArrowheads="1"/>
          </p:cNvSpPr>
          <p:nvPr/>
        </p:nvSpPr>
        <p:spPr bwMode="gray">
          <a:xfrm>
            <a:off x="838200" y="28194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noFill/>
            <a:round/>
            <a:headEnd/>
            <a:tailEnd/>
          </a:ln>
          <a:effectLst/>
        </p:spPr>
        <p:txBody>
          <a:bodyPr wrap="none" anchor="ctr"/>
          <a:lstStyle/>
          <a:p>
            <a:endParaRPr lang="ru-RU"/>
          </a:p>
        </p:txBody>
      </p:sp>
      <p:sp>
        <p:nvSpPr>
          <p:cNvPr id="39951" name="AutoShape 15"/>
          <p:cNvSpPr>
            <a:spLocks noChangeArrowheads="1"/>
          </p:cNvSpPr>
          <p:nvPr/>
        </p:nvSpPr>
        <p:spPr bwMode="gray">
          <a:xfrm>
            <a:off x="838200" y="2286000"/>
            <a:ext cx="1828800" cy="609600"/>
          </a:xfrm>
          <a:prstGeom prst="can">
            <a:avLst>
              <a:gd name="adj" fmla="val 25000"/>
            </a:avLst>
          </a:prstGeom>
          <a:gradFill rotWithShape="1">
            <a:gsLst>
              <a:gs pos="0">
                <a:schemeClr val="accent2">
                  <a:gamma/>
                  <a:shade val="46275"/>
                  <a:invGamma/>
                </a:schemeClr>
              </a:gs>
              <a:gs pos="50000">
                <a:schemeClr val="accent2"/>
              </a:gs>
              <a:gs pos="100000">
                <a:schemeClr val="accent2">
                  <a:gamma/>
                  <a:shade val="46275"/>
                  <a:invGamma/>
                </a:schemeClr>
              </a:gs>
            </a:gsLst>
            <a:lin ang="0" scaled="1"/>
          </a:gradFill>
          <a:ln w="9525">
            <a:noFill/>
            <a:round/>
            <a:headEnd/>
            <a:tailEnd/>
          </a:ln>
          <a:effectLst/>
        </p:spPr>
        <p:txBody>
          <a:bodyPr wrap="none" anchor="ctr"/>
          <a:lstStyle/>
          <a:p>
            <a:endParaRPr lang="ru-RU"/>
          </a:p>
        </p:txBody>
      </p:sp>
      <p:sp>
        <p:nvSpPr>
          <p:cNvPr id="39952" name="AutoShape 16"/>
          <p:cNvSpPr>
            <a:spLocks noChangeArrowheads="1"/>
          </p:cNvSpPr>
          <p:nvPr/>
        </p:nvSpPr>
        <p:spPr bwMode="gray">
          <a:xfrm>
            <a:off x="6324600" y="33528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9525">
            <a:noFill/>
            <a:round/>
            <a:headEnd/>
            <a:tailEnd/>
          </a:ln>
          <a:effectLst/>
        </p:spPr>
        <p:txBody>
          <a:bodyPr wrap="none" anchor="ctr"/>
          <a:lstStyle/>
          <a:p>
            <a:endParaRPr lang="ru-RU"/>
          </a:p>
        </p:txBody>
      </p:sp>
      <p:sp>
        <p:nvSpPr>
          <p:cNvPr id="39953" name="AutoShape 17"/>
          <p:cNvSpPr>
            <a:spLocks noChangeArrowheads="1"/>
          </p:cNvSpPr>
          <p:nvPr/>
        </p:nvSpPr>
        <p:spPr bwMode="gray">
          <a:xfrm>
            <a:off x="6324600" y="28194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9525">
            <a:noFill/>
            <a:round/>
            <a:headEnd/>
            <a:tailEnd/>
          </a:ln>
          <a:effectLst/>
        </p:spPr>
        <p:txBody>
          <a:bodyPr wrap="none" anchor="ctr"/>
          <a:lstStyle/>
          <a:p>
            <a:endParaRPr lang="ru-RU"/>
          </a:p>
        </p:txBody>
      </p:sp>
      <p:sp>
        <p:nvSpPr>
          <p:cNvPr id="39954" name="AutoShape 18"/>
          <p:cNvSpPr>
            <a:spLocks noChangeArrowheads="1"/>
          </p:cNvSpPr>
          <p:nvPr/>
        </p:nvSpPr>
        <p:spPr bwMode="gray">
          <a:xfrm>
            <a:off x="6324600" y="2286000"/>
            <a:ext cx="1905000" cy="609600"/>
          </a:xfrm>
          <a:prstGeom prst="can">
            <a:avLst>
              <a:gd name="adj" fmla="val 25000"/>
            </a:avLst>
          </a:prstGeom>
          <a:gradFill rotWithShape="1">
            <a:gsLst>
              <a:gs pos="0">
                <a:schemeClr val="accent1">
                  <a:gamma/>
                  <a:shade val="46275"/>
                  <a:invGamma/>
                </a:schemeClr>
              </a:gs>
              <a:gs pos="50000">
                <a:schemeClr val="accent1"/>
              </a:gs>
              <a:gs pos="100000">
                <a:schemeClr val="accent1">
                  <a:gamma/>
                  <a:shade val="46275"/>
                  <a:invGamma/>
                </a:schemeClr>
              </a:gs>
            </a:gsLst>
            <a:lin ang="0" scaled="1"/>
          </a:gradFill>
          <a:ln w="9525">
            <a:noFill/>
            <a:round/>
            <a:headEnd/>
            <a:tailEnd/>
          </a:ln>
          <a:effectLst/>
        </p:spPr>
        <p:txBody>
          <a:bodyPr wrap="none" anchor="ctr"/>
          <a:lstStyle/>
          <a:p>
            <a:endParaRPr lang="ru-RU"/>
          </a:p>
        </p:txBody>
      </p:sp>
      <p:sp>
        <p:nvSpPr>
          <p:cNvPr id="39955" name="Text Box 19"/>
          <p:cNvSpPr txBox="1">
            <a:spLocks noChangeArrowheads="1"/>
          </p:cNvSpPr>
          <p:nvPr/>
        </p:nvSpPr>
        <p:spPr bwMode="gray">
          <a:xfrm>
            <a:off x="3500430" y="1285860"/>
            <a:ext cx="2071702" cy="1200329"/>
          </a:xfrm>
          <a:prstGeom prst="rect">
            <a:avLst/>
          </a:prstGeom>
          <a:noFill/>
          <a:ln w="9525">
            <a:noFill/>
            <a:miter lim="800000"/>
            <a:headEnd/>
            <a:tailEnd/>
          </a:ln>
          <a:effectLst/>
        </p:spPr>
        <p:txBody>
          <a:bodyPr wrap="square">
            <a:spAutoFit/>
          </a:bodyPr>
          <a:lstStyle/>
          <a:p>
            <a:pPr algn="ctr" eaLnBrk="0" hangingPunct="0"/>
            <a:r>
              <a:rPr lang="ru-RU" sz="3600" b="1" dirty="0" smtClean="0">
                <a:solidFill>
                  <a:srgbClr val="C00000"/>
                </a:solidFill>
              </a:rPr>
              <a:t>Виды речи </a:t>
            </a:r>
            <a:endParaRPr lang="en-US" sz="3600" b="1" dirty="0">
              <a:solidFill>
                <a:srgbClr val="C00000"/>
              </a:solidFill>
            </a:endParaRPr>
          </a:p>
        </p:txBody>
      </p:sp>
      <p:sp>
        <p:nvSpPr>
          <p:cNvPr id="39957" name="Text Box 21"/>
          <p:cNvSpPr txBox="1">
            <a:spLocks noChangeArrowheads="1"/>
          </p:cNvSpPr>
          <p:nvPr/>
        </p:nvSpPr>
        <p:spPr bwMode="gray">
          <a:xfrm>
            <a:off x="857224" y="2428868"/>
            <a:ext cx="1757212" cy="461665"/>
          </a:xfrm>
          <a:prstGeom prst="rect">
            <a:avLst/>
          </a:prstGeom>
          <a:noFill/>
          <a:ln w="9525">
            <a:noFill/>
            <a:miter lim="800000"/>
            <a:headEnd/>
            <a:tailEnd/>
          </a:ln>
          <a:effectLst/>
        </p:spPr>
        <p:txBody>
          <a:bodyPr wrap="none">
            <a:spAutoFit/>
          </a:bodyPr>
          <a:lstStyle/>
          <a:p>
            <a:pPr algn="ctr" eaLnBrk="0" hangingPunct="0"/>
            <a:r>
              <a:rPr lang="ru-RU" sz="2400" b="1" dirty="0" smtClean="0"/>
              <a:t>Внутренняя</a:t>
            </a:r>
            <a:endParaRPr lang="en-US" sz="2400" b="1" dirty="0"/>
          </a:p>
        </p:txBody>
      </p:sp>
      <p:sp>
        <p:nvSpPr>
          <p:cNvPr id="39958" name="Text Box 22"/>
          <p:cNvSpPr txBox="1">
            <a:spLocks noChangeArrowheads="1"/>
          </p:cNvSpPr>
          <p:nvPr/>
        </p:nvSpPr>
        <p:spPr bwMode="gray">
          <a:xfrm>
            <a:off x="857224" y="3000372"/>
            <a:ext cx="1848583" cy="461665"/>
          </a:xfrm>
          <a:prstGeom prst="rect">
            <a:avLst/>
          </a:prstGeom>
          <a:noFill/>
          <a:ln w="9525">
            <a:noFill/>
            <a:miter lim="800000"/>
            <a:headEnd/>
            <a:tailEnd/>
          </a:ln>
          <a:effectLst/>
        </p:spPr>
        <p:txBody>
          <a:bodyPr wrap="none">
            <a:spAutoFit/>
          </a:bodyPr>
          <a:lstStyle/>
          <a:p>
            <a:pPr algn="ctr" eaLnBrk="0" hangingPunct="0"/>
            <a:r>
              <a:rPr lang="ru-RU" sz="2400" b="1" dirty="0" smtClean="0"/>
              <a:t>Письменная</a:t>
            </a:r>
            <a:endParaRPr lang="en-US" sz="2400" b="1" dirty="0"/>
          </a:p>
        </p:txBody>
      </p:sp>
      <p:sp>
        <p:nvSpPr>
          <p:cNvPr id="39959" name="Text Box 23"/>
          <p:cNvSpPr txBox="1">
            <a:spLocks noChangeArrowheads="1"/>
          </p:cNvSpPr>
          <p:nvPr/>
        </p:nvSpPr>
        <p:spPr bwMode="gray">
          <a:xfrm>
            <a:off x="1142976" y="3500438"/>
            <a:ext cx="1058368" cy="461665"/>
          </a:xfrm>
          <a:prstGeom prst="rect">
            <a:avLst/>
          </a:prstGeom>
          <a:noFill/>
          <a:ln w="9525">
            <a:noFill/>
            <a:miter lim="800000"/>
            <a:headEnd/>
            <a:tailEnd/>
          </a:ln>
          <a:effectLst/>
        </p:spPr>
        <p:txBody>
          <a:bodyPr wrap="none">
            <a:spAutoFit/>
          </a:bodyPr>
          <a:lstStyle/>
          <a:p>
            <a:pPr algn="ctr" eaLnBrk="0" hangingPunct="0"/>
            <a:r>
              <a:rPr lang="ru-RU" sz="2400" b="1" dirty="0" smtClean="0"/>
              <a:t>Устная</a:t>
            </a:r>
            <a:endParaRPr lang="en-US" sz="2400" b="1" dirty="0"/>
          </a:p>
        </p:txBody>
      </p:sp>
      <p:sp>
        <p:nvSpPr>
          <p:cNvPr id="39960" name="Text Box 24"/>
          <p:cNvSpPr txBox="1">
            <a:spLocks noChangeArrowheads="1"/>
          </p:cNvSpPr>
          <p:nvPr/>
        </p:nvSpPr>
        <p:spPr bwMode="gray">
          <a:xfrm>
            <a:off x="6286512" y="2428868"/>
            <a:ext cx="2081403" cy="400110"/>
          </a:xfrm>
          <a:prstGeom prst="rect">
            <a:avLst/>
          </a:prstGeom>
          <a:noFill/>
          <a:ln w="9525">
            <a:noFill/>
            <a:miter lim="800000"/>
            <a:headEnd/>
            <a:tailEnd/>
          </a:ln>
          <a:effectLst/>
        </p:spPr>
        <p:txBody>
          <a:bodyPr wrap="none">
            <a:spAutoFit/>
          </a:bodyPr>
          <a:lstStyle/>
          <a:p>
            <a:pPr algn="ctr" eaLnBrk="0" hangingPunct="0"/>
            <a:r>
              <a:rPr lang="ru-RU" sz="2000" b="1" dirty="0" smtClean="0"/>
              <a:t>Эгоцентрическая</a:t>
            </a:r>
            <a:endParaRPr lang="en-US" sz="2000" b="1" dirty="0"/>
          </a:p>
        </p:txBody>
      </p:sp>
      <p:sp>
        <p:nvSpPr>
          <p:cNvPr id="39961" name="Text Box 25"/>
          <p:cNvSpPr txBox="1">
            <a:spLocks noChangeArrowheads="1"/>
          </p:cNvSpPr>
          <p:nvPr/>
        </p:nvSpPr>
        <p:spPr bwMode="gray">
          <a:xfrm>
            <a:off x="6572264" y="2928934"/>
            <a:ext cx="1530805" cy="461665"/>
          </a:xfrm>
          <a:prstGeom prst="rect">
            <a:avLst/>
          </a:prstGeom>
          <a:noFill/>
          <a:ln w="9525">
            <a:noFill/>
            <a:miter lim="800000"/>
            <a:headEnd/>
            <a:tailEnd/>
          </a:ln>
          <a:effectLst/>
        </p:spPr>
        <p:txBody>
          <a:bodyPr wrap="none">
            <a:spAutoFit/>
          </a:bodyPr>
          <a:lstStyle/>
          <a:p>
            <a:pPr algn="ctr" eaLnBrk="0" hangingPunct="0"/>
            <a:r>
              <a:rPr lang="ru-RU" sz="2400" b="1" dirty="0" smtClean="0"/>
              <a:t>Жестовая </a:t>
            </a:r>
            <a:endParaRPr lang="en-US" sz="2400" b="1" dirty="0"/>
          </a:p>
        </p:txBody>
      </p:sp>
      <p:sp>
        <p:nvSpPr>
          <p:cNvPr id="39962" name="Text Box 26"/>
          <p:cNvSpPr txBox="1">
            <a:spLocks noChangeArrowheads="1"/>
          </p:cNvSpPr>
          <p:nvPr/>
        </p:nvSpPr>
        <p:spPr bwMode="gray">
          <a:xfrm>
            <a:off x="6429388" y="3500438"/>
            <a:ext cx="1776448" cy="461665"/>
          </a:xfrm>
          <a:prstGeom prst="rect">
            <a:avLst/>
          </a:prstGeom>
          <a:noFill/>
          <a:ln w="9525">
            <a:noFill/>
            <a:miter lim="800000"/>
            <a:headEnd/>
            <a:tailEnd/>
          </a:ln>
          <a:effectLst/>
        </p:spPr>
        <p:txBody>
          <a:bodyPr wrap="none">
            <a:spAutoFit/>
          </a:bodyPr>
          <a:lstStyle/>
          <a:p>
            <a:pPr algn="ctr" eaLnBrk="0" hangingPunct="0"/>
            <a:r>
              <a:rPr lang="ru-RU" sz="2400" b="1" dirty="0" err="1" smtClean="0"/>
              <a:t>Дактильная</a:t>
            </a:r>
            <a:endParaRPr lang="en-US" sz="2400" b="1" dirty="0"/>
          </a:p>
        </p:txBody>
      </p:sp>
      <p:pic>
        <p:nvPicPr>
          <p:cNvPr id="27" name="Рисунок 26" descr="graphics-winnie-026964.gif"/>
          <p:cNvPicPr>
            <a:picLocks noChangeAspect="1"/>
          </p:cNvPicPr>
          <p:nvPr/>
        </p:nvPicPr>
        <p:blipFill>
          <a:blip r:embed="rId2"/>
          <a:stretch>
            <a:fillRect/>
          </a:stretch>
        </p:blipFill>
        <p:spPr>
          <a:xfrm>
            <a:off x="2857488" y="3305175"/>
            <a:ext cx="3467100" cy="3552825"/>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normAutofit/>
          </a:bodyPr>
          <a:lstStyle/>
          <a:p>
            <a:r>
              <a:rPr lang="ru-RU" b="1" dirty="0" smtClean="0">
                <a:solidFill>
                  <a:srgbClr val="C00000"/>
                </a:solidFill>
              </a:rPr>
              <a:t>Формы речи </a:t>
            </a:r>
            <a:endParaRPr lang="en-US" sz="2800" b="1" dirty="0">
              <a:solidFill>
                <a:srgbClr val="C00000"/>
              </a:solidFill>
            </a:endParaRPr>
          </a:p>
        </p:txBody>
      </p:sp>
      <p:sp>
        <p:nvSpPr>
          <p:cNvPr id="44050" name="AutoShape 18"/>
          <p:cNvSpPr>
            <a:spLocks noChangeArrowheads="1"/>
          </p:cNvSpPr>
          <p:nvPr/>
        </p:nvSpPr>
        <p:spPr bwMode="auto">
          <a:xfrm>
            <a:off x="5562600" y="3095625"/>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chemeClr val="tx1"/>
            </a:solidFill>
            <a:round/>
            <a:headEnd/>
            <a:tailEnd/>
          </a:ln>
          <a:effectLst/>
        </p:spPr>
        <p:txBody>
          <a:bodyPr wrap="none" anchor="ctr"/>
          <a:lstStyle/>
          <a:p>
            <a:pPr algn="ctr" eaLnBrk="0" hangingPunct="0"/>
            <a:endParaRPr lang="ru-RU">
              <a:latin typeface="Verdana" pitchFamily="34" charset="0"/>
            </a:endParaRPr>
          </a:p>
        </p:txBody>
      </p:sp>
      <p:sp>
        <p:nvSpPr>
          <p:cNvPr id="44052" name="AutoShape 20"/>
          <p:cNvSpPr>
            <a:spLocks noChangeArrowheads="1"/>
          </p:cNvSpPr>
          <p:nvPr/>
        </p:nvSpPr>
        <p:spPr bwMode="auto">
          <a:xfrm>
            <a:off x="1143000" y="3095625"/>
            <a:ext cx="2286000" cy="2667000"/>
          </a:xfrm>
          <a:prstGeom prst="roundRect">
            <a:avLst>
              <a:gd name="adj" fmla="val 16667"/>
            </a:avLst>
          </a:prstGeom>
          <a:gradFill rotWithShape="1">
            <a:gsLst>
              <a:gs pos="0">
                <a:srgbClr val="99CCFF"/>
              </a:gs>
              <a:gs pos="100000">
                <a:srgbClr val="99CCFF">
                  <a:gamma/>
                  <a:tint val="27451"/>
                  <a:invGamma/>
                </a:srgbClr>
              </a:gs>
            </a:gsLst>
            <a:lin ang="5400000" scaled="1"/>
          </a:gradFill>
          <a:ln w="38100">
            <a:solidFill>
              <a:schemeClr val="tx1"/>
            </a:solidFill>
            <a:round/>
            <a:headEnd/>
            <a:tailEnd/>
          </a:ln>
          <a:effectLst/>
        </p:spPr>
        <p:txBody>
          <a:bodyPr wrap="none" anchor="ctr"/>
          <a:lstStyle/>
          <a:p>
            <a:pPr algn="ctr" eaLnBrk="0" hangingPunct="0"/>
            <a:endParaRPr lang="ru-RU">
              <a:latin typeface="Verdana" pitchFamily="34" charset="0"/>
            </a:endParaRPr>
          </a:p>
        </p:txBody>
      </p:sp>
      <p:sp>
        <p:nvSpPr>
          <p:cNvPr id="44053" name="Text Box 21"/>
          <p:cNvSpPr txBox="1">
            <a:spLocks noChangeArrowheads="1"/>
          </p:cNvSpPr>
          <p:nvPr/>
        </p:nvSpPr>
        <p:spPr bwMode="gray">
          <a:xfrm>
            <a:off x="1238250" y="3295650"/>
            <a:ext cx="2038350" cy="1077218"/>
          </a:xfrm>
          <a:prstGeom prst="rect">
            <a:avLst/>
          </a:prstGeom>
          <a:noFill/>
          <a:ln w="9525">
            <a:noFill/>
            <a:miter lim="800000"/>
            <a:headEnd/>
            <a:tailEnd/>
          </a:ln>
          <a:effectLst/>
        </p:spPr>
        <p:txBody>
          <a:bodyPr>
            <a:spAutoFit/>
          </a:bodyPr>
          <a:lstStyle/>
          <a:p>
            <a:pPr algn="ctr" eaLnBrk="0" hangingPunct="0"/>
            <a:r>
              <a:rPr lang="ru-RU" sz="2400" b="1" dirty="0" smtClean="0">
                <a:solidFill>
                  <a:srgbClr val="000000"/>
                </a:solidFill>
              </a:rPr>
              <a:t>Монолог</a:t>
            </a:r>
          </a:p>
          <a:p>
            <a:pPr algn="ctr" eaLnBrk="0" hangingPunct="0"/>
            <a:r>
              <a:rPr lang="ru-RU" sz="2000" b="1" dirty="0" smtClean="0">
                <a:solidFill>
                  <a:srgbClr val="C00000"/>
                </a:solidFill>
              </a:rPr>
              <a:t>Односторонняя информация</a:t>
            </a:r>
            <a:endParaRPr lang="en-US" sz="2000" b="1" dirty="0">
              <a:solidFill>
                <a:srgbClr val="C00000"/>
              </a:solidFill>
            </a:endParaRPr>
          </a:p>
        </p:txBody>
      </p:sp>
      <p:sp>
        <p:nvSpPr>
          <p:cNvPr id="44054" name="AutoShape 22"/>
          <p:cNvSpPr>
            <a:spLocks noChangeAspect="1" noChangeArrowheads="1" noTextEdit="1"/>
          </p:cNvSpPr>
          <p:nvPr/>
        </p:nvSpPr>
        <p:spPr bwMode="gray">
          <a:xfrm>
            <a:off x="3222625" y="2995613"/>
            <a:ext cx="909638" cy="1244600"/>
          </a:xfrm>
          <a:prstGeom prst="rect">
            <a:avLst/>
          </a:prstGeom>
          <a:noFill/>
          <a:ln w="9525">
            <a:noFill/>
            <a:miter lim="800000"/>
            <a:headEnd/>
            <a:tailEnd/>
          </a:ln>
        </p:spPr>
        <p:txBody>
          <a:bodyPr/>
          <a:lstStyle/>
          <a:p>
            <a:endParaRPr lang="ru-RU"/>
          </a:p>
        </p:txBody>
      </p:sp>
      <p:sp>
        <p:nvSpPr>
          <p:cNvPr id="44055" name="Freeform 23"/>
          <p:cNvSpPr>
            <a:spLocks/>
          </p:cNvSpPr>
          <p:nvPr/>
        </p:nvSpPr>
        <p:spPr bwMode="gray">
          <a:xfrm>
            <a:off x="3222625" y="2998788"/>
            <a:ext cx="903288"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bg1"/>
              </a:gs>
              <a:gs pos="100000">
                <a:schemeClr val="bg1">
                  <a:gamma/>
                  <a:tint val="31765"/>
                  <a:invGamma/>
                </a:schemeClr>
              </a:gs>
            </a:gsLst>
            <a:lin ang="0" scaled="1"/>
          </a:gradFill>
          <a:ln w="0">
            <a:noFill/>
            <a:prstDash val="solid"/>
            <a:round/>
            <a:headEnd/>
            <a:tailEnd/>
          </a:ln>
        </p:spPr>
        <p:txBody>
          <a:bodyPr/>
          <a:lstStyle/>
          <a:p>
            <a:endParaRPr lang="ru-RU"/>
          </a:p>
        </p:txBody>
      </p:sp>
      <p:sp>
        <p:nvSpPr>
          <p:cNvPr id="44056" name="AutoShape 24"/>
          <p:cNvSpPr>
            <a:spLocks noChangeAspect="1" noChangeArrowheads="1" noTextEdit="1"/>
          </p:cNvSpPr>
          <p:nvPr/>
        </p:nvSpPr>
        <p:spPr bwMode="gray">
          <a:xfrm flipH="1">
            <a:off x="4868863" y="2995613"/>
            <a:ext cx="909637" cy="1244600"/>
          </a:xfrm>
          <a:prstGeom prst="rect">
            <a:avLst/>
          </a:prstGeom>
          <a:noFill/>
          <a:ln w="9525">
            <a:noFill/>
            <a:miter lim="800000"/>
            <a:headEnd/>
            <a:tailEnd/>
          </a:ln>
        </p:spPr>
        <p:txBody>
          <a:bodyPr/>
          <a:lstStyle/>
          <a:p>
            <a:endParaRPr lang="ru-RU"/>
          </a:p>
        </p:txBody>
      </p:sp>
      <p:sp>
        <p:nvSpPr>
          <p:cNvPr id="44057" name="Freeform 25"/>
          <p:cNvSpPr>
            <a:spLocks/>
          </p:cNvSpPr>
          <p:nvPr/>
        </p:nvSpPr>
        <p:spPr bwMode="gray">
          <a:xfrm flipH="1">
            <a:off x="4875213" y="2998788"/>
            <a:ext cx="903287"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1"/>
              </a:gs>
              <a:gs pos="100000">
                <a:schemeClr val="accent1">
                  <a:gamma/>
                  <a:tint val="31765"/>
                  <a:invGamma/>
                </a:schemeClr>
              </a:gs>
            </a:gsLst>
            <a:lin ang="0" scaled="1"/>
          </a:gradFill>
          <a:ln w="0">
            <a:noFill/>
            <a:prstDash val="solid"/>
            <a:round/>
            <a:headEnd/>
            <a:tailEnd/>
          </a:ln>
        </p:spPr>
        <p:txBody>
          <a:bodyPr/>
          <a:lstStyle/>
          <a:p>
            <a:endParaRPr lang="ru-RU"/>
          </a:p>
        </p:txBody>
      </p:sp>
      <p:grpSp>
        <p:nvGrpSpPr>
          <p:cNvPr id="2" name="Group 26"/>
          <p:cNvGrpSpPr>
            <a:grpSpLocks/>
          </p:cNvGrpSpPr>
          <p:nvPr/>
        </p:nvGrpSpPr>
        <p:grpSpPr bwMode="auto">
          <a:xfrm>
            <a:off x="3048000" y="1371600"/>
            <a:ext cx="2998788" cy="1601788"/>
            <a:chOff x="1997" y="1314"/>
            <a:chExt cx="1889" cy="1009"/>
          </a:xfrm>
        </p:grpSpPr>
        <p:grpSp>
          <p:nvGrpSpPr>
            <p:cNvPr id="3" name="Group 27"/>
            <p:cNvGrpSpPr>
              <a:grpSpLocks/>
            </p:cNvGrpSpPr>
            <p:nvPr/>
          </p:nvGrpSpPr>
          <p:grpSpPr bwMode="auto">
            <a:xfrm>
              <a:off x="1997" y="1404"/>
              <a:ext cx="1889" cy="919"/>
              <a:chOff x="1973" y="1027"/>
              <a:chExt cx="1926" cy="937"/>
            </a:xfrm>
          </p:grpSpPr>
          <p:sp>
            <p:nvSpPr>
              <p:cNvPr id="44060" name="Oval 28"/>
              <p:cNvSpPr>
                <a:spLocks noChangeArrowheads="1"/>
              </p:cNvSpPr>
              <p:nvPr/>
            </p:nvSpPr>
            <p:spPr bwMode="gray">
              <a:xfrm>
                <a:off x="1994" y="1057"/>
                <a:ext cx="1905" cy="907"/>
              </a:xfrm>
              <a:prstGeom prst="ellipse">
                <a:avLst/>
              </a:prstGeom>
              <a:gradFill rotWithShape="1">
                <a:gsLst>
                  <a:gs pos="0">
                    <a:schemeClr val="hlink"/>
                  </a:gs>
                  <a:gs pos="100000">
                    <a:schemeClr val="hlink">
                      <a:gamma/>
                      <a:shade val="48627"/>
                      <a:invGamma/>
                    </a:schemeClr>
                  </a:gs>
                </a:gsLst>
                <a:lin ang="2700000" scaled="1"/>
              </a:gradFill>
              <a:ln w="9525">
                <a:noFill/>
                <a:round/>
                <a:headEnd/>
                <a:tailEnd/>
              </a:ln>
              <a:effectLst/>
            </p:spPr>
            <p:txBody>
              <a:bodyPr wrap="none" anchor="ctr"/>
              <a:lstStyle/>
              <a:p>
                <a:endParaRPr lang="ru-RU"/>
              </a:p>
            </p:txBody>
          </p:sp>
          <p:sp>
            <p:nvSpPr>
              <p:cNvPr id="44061" name="Oval 29"/>
              <p:cNvSpPr>
                <a:spLocks noChangeArrowheads="1"/>
              </p:cNvSpPr>
              <p:nvPr/>
            </p:nvSpPr>
            <p:spPr bwMode="gray">
              <a:xfrm>
                <a:off x="1973" y="1027"/>
                <a:ext cx="1905" cy="907"/>
              </a:xfrm>
              <a:prstGeom prst="ellipse">
                <a:avLst/>
              </a:prstGeom>
              <a:gradFill rotWithShape="1">
                <a:gsLst>
                  <a:gs pos="0">
                    <a:schemeClr val="hlink">
                      <a:gamma/>
                      <a:tint val="44314"/>
                      <a:invGamma/>
                    </a:schemeClr>
                  </a:gs>
                  <a:gs pos="100000">
                    <a:schemeClr val="hlink"/>
                  </a:gs>
                </a:gsLst>
                <a:lin ang="2700000" scaled="1"/>
              </a:gradFill>
              <a:ln w="9525">
                <a:noFill/>
                <a:round/>
                <a:headEnd/>
                <a:tailEnd/>
              </a:ln>
              <a:effectLst/>
            </p:spPr>
            <p:txBody>
              <a:bodyPr wrap="none" anchor="ctr"/>
              <a:lstStyle/>
              <a:p>
                <a:endParaRPr lang="ru-RU"/>
              </a:p>
            </p:txBody>
          </p:sp>
        </p:grpSp>
        <p:sp>
          <p:nvSpPr>
            <p:cNvPr id="44062" name="Oval 30"/>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w="9525" algn="ctr">
              <a:noFill/>
              <a:round/>
              <a:headEnd/>
              <a:tailEnd/>
            </a:ln>
            <a:effectLst/>
          </p:spPr>
          <p:txBody>
            <a:bodyPr vert="eaVert" wrap="none" anchor="ctr"/>
            <a:lstStyle/>
            <a:p>
              <a:endParaRPr lang="ru-RU"/>
            </a:p>
          </p:txBody>
        </p:sp>
        <p:sp>
          <p:nvSpPr>
            <p:cNvPr id="44063" name="Oval 31"/>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w="9525" algn="ctr">
              <a:noFill/>
              <a:round/>
              <a:headEnd/>
              <a:tailEnd/>
            </a:ln>
            <a:effectLst/>
          </p:spPr>
          <p:txBody>
            <a:bodyPr vert="eaVert" wrap="none" anchor="ctr"/>
            <a:lstStyle/>
            <a:p>
              <a:endParaRPr lang="ru-RU"/>
            </a:p>
          </p:txBody>
        </p:sp>
        <p:sp>
          <p:nvSpPr>
            <p:cNvPr id="44064" name="Oval 32"/>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w="9525" algn="ctr">
              <a:noFill/>
              <a:round/>
              <a:headEnd/>
              <a:tailEnd/>
            </a:ln>
            <a:effectLst/>
          </p:spPr>
          <p:txBody>
            <a:bodyPr vert="eaVert" wrap="none" anchor="ctr"/>
            <a:lstStyle/>
            <a:p>
              <a:endParaRPr lang="ru-RU"/>
            </a:p>
          </p:txBody>
        </p:sp>
        <p:sp>
          <p:nvSpPr>
            <p:cNvPr id="44065" name="Oval 33"/>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w="9525" algn="ctr">
              <a:noFill/>
              <a:round/>
              <a:headEnd/>
              <a:tailEnd/>
            </a:ln>
            <a:effectLst/>
          </p:spPr>
          <p:txBody>
            <a:bodyPr vert="eaVert" wrap="none" anchor="ctr"/>
            <a:lstStyle/>
            <a:p>
              <a:endParaRPr lang="ru-RU"/>
            </a:p>
          </p:txBody>
        </p:sp>
      </p:grpSp>
      <p:sp>
        <p:nvSpPr>
          <p:cNvPr id="44066" name="Text Box 34"/>
          <p:cNvSpPr txBox="1">
            <a:spLocks noChangeArrowheads="1"/>
          </p:cNvSpPr>
          <p:nvPr/>
        </p:nvSpPr>
        <p:spPr bwMode="gray">
          <a:xfrm>
            <a:off x="3571868" y="1571612"/>
            <a:ext cx="2172582" cy="830997"/>
          </a:xfrm>
          <a:prstGeom prst="rect">
            <a:avLst/>
          </a:prstGeom>
          <a:noFill/>
          <a:ln w="9525" algn="ctr">
            <a:noFill/>
            <a:miter lim="800000"/>
            <a:headEnd/>
            <a:tailEnd/>
          </a:ln>
          <a:effectLst/>
        </p:spPr>
        <p:txBody>
          <a:bodyPr wrap="none">
            <a:spAutoFit/>
          </a:bodyPr>
          <a:lstStyle/>
          <a:p>
            <a:pPr algn="ctr" eaLnBrk="0" hangingPunct="0"/>
            <a:r>
              <a:rPr lang="ru-RU" sz="2400" b="1" dirty="0" smtClean="0">
                <a:solidFill>
                  <a:srgbClr val="000000"/>
                </a:solidFill>
              </a:rPr>
              <a:t>По количеству </a:t>
            </a:r>
          </a:p>
          <a:p>
            <a:pPr algn="ctr" eaLnBrk="0" hangingPunct="0"/>
            <a:r>
              <a:rPr lang="ru-RU" sz="2400" b="1" dirty="0" smtClean="0">
                <a:solidFill>
                  <a:srgbClr val="000000"/>
                </a:solidFill>
              </a:rPr>
              <a:t>участников</a:t>
            </a:r>
            <a:endParaRPr lang="en-US" sz="2400" b="1" dirty="0">
              <a:solidFill>
                <a:srgbClr val="000000"/>
              </a:solidFill>
            </a:endParaRPr>
          </a:p>
        </p:txBody>
      </p:sp>
      <p:sp>
        <p:nvSpPr>
          <p:cNvPr id="44067" name="Text Box 35"/>
          <p:cNvSpPr txBox="1">
            <a:spLocks noChangeArrowheads="1"/>
          </p:cNvSpPr>
          <p:nvPr/>
        </p:nvSpPr>
        <p:spPr bwMode="gray">
          <a:xfrm>
            <a:off x="5643570" y="3352800"/>
            <a:ext cx="2128830" cy="1384995"/>
          </a:xfrm>
          <a:prstGeom prst="rect">
            <a:avLst/>
          </a:prstGeom>
          <a:noFill/>
          <a:ln w="9525">
            <a:noFill/>
            <a:miter lim="800000"/>
            <a:headEnd/>
            <a:tailEnd/>
          </a:ln>
          <a:effectLst/>
        </p:spPr>
        <p:txBody>
          <a:bodyPr wrap="square">
            <a:spAutoFit/>
          </a:bodyPr>
          <a:lstStyle/>
          <a:p>
            <a:pPr algn="ctr" eaLnBrk="0" hangingPunct="0"/>
            <a:r>
              <a:rPr lang="ru-RU" sz="2400" b="1" dirty="0" smtClean="0">
                <a:solidFill>
                  <a:srgbClr val="000000"/>
                </a:solidFill>
              </a:rPr>
              <a:t>Диалог </a:t>
            </a:r>
          </a:p>
          <a:p>
            <a:pPr algn="ctr" eaLnBrk="0" hangingPunct="0"/>
            <a:r>
              <a:rPr lang="ru-RU" sz="2000" b="1" dirty="0" smtClean="0">
                <a:solidFill>
                  <a:srgbClr val="C00000"/>
                </a:solidFill>
              </a:rPr>
              <a:t>Разговор двух или нескольких лиц</a:t>
            </a:r>
            <a:endParaRPr lang="en-US" sz="2000" b="1" dirty="0">
              <a:solidFill>
                <a:srgbClr val="C00000"/>
              </a:solidFill>
            </a:endParaRPr>
          </a:p>
        </p:txBody>
      </p:sp>
      <p:pic>
        <p:nvPicPr>
          <p:cNvPr id="56322" name="Picture 2" descr="http://cs403721.userapi.com/v403721334/2383/IT0GTfg2eqU.jpg"/>
          <p:cNvPicPr>
            <a:picLocks noChangeAspect="1" noChangeArrowheads="1"/>
          </p:cNvPicPr>
          <p:nvPr/>
        </p:nvPicPr>
        <p:blipFill>
          <a:blip r:embed="rId2"/>
          <a:srcRect/>
          <a:stretch>
            <a:fillRect/>
          </a:stretch>
        </p:blipFill>
        <p:spPr bwMode="auto">
          <a:xfrm>
            <a:off x="5572132" y="4859628"/>
            <a:ext cx="2286016" cy="1998372"/>
          </a:xfrm>
          <a:prstGeom prst="rect">
            <a:avLst/>
          </a:prstGeom>
          <a:noFill/>
          <a:effectLst>
            <a:softEdge rad="317500"/>
          </a:effectLst>
        </p:spPr>
      </p:pic>
      <p:pic>
        <p:nvPicPr>
          <p:cNvPr id="56324" name="Picture 4" descr="http://img.cliparto.com/pic/xl/186406/3102338-human-speaks.jpg"/>
          <p:cNvPicPr>
            <a:picLocks noChangeAspect="1" noChangeArrowheads="1"/>
          </p:cNvPicPr>
          <p:nvPr/>
        </p:nvPicPr>
        <p:blipFill>
          <a:blip r:embed="rId3"/>
          <a:srcRect/>
          <a:stretch>
            <a:fillRect/>
          </a:stretch>
        </p:blipFill>
        <p:spPr bwMode="auto">
          <a:xfrm>
            <a:off x="1214414" y="4500570"/>
            <a:ext cx="2000232" cy="2000232"/>
          </a:xfrm>
          <a:prstGeom prst="rect">
            <a:avLst/>
          </a:prstGeom>
          <a:noFill/>
          <a:effectLst>
            <a:softEdge rad="317500"/>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200" b="1" dirty="0" smtClean="0">
                <a:solidFill>
                  <a:srgbClr val="C00000"/>
                </a:solidFill>
                <a:latin typeface="Times New Roman" pitchFamily="18" charset="0"/>
                <a:cs typeface="Times New Roman" pitchFamily="18" charset="0"/>
              </a:rPr>
              <a:t>Изучением проблемы развития речи занимались</a:t>
            </a:r>
            <a:endParaRPr lang="ru-RU" sz="3200" b="1" dirty="0">
              <a:solidFill>
                <a:srgbClr val="C00000"/>
              </a:solidFill>
              <a:latin typeface="Times New Roman" pitchFamily="18" charset="0"/>
              <a:cs typeface="Times New Roman" pitchFamily="18" charset="0"/>
            </a:endParaRPr>
          </a:p>
        </p:txBody>
      </p:sp>
      <p:sp>
        <p:nvSpPr>
          <p:cNvPr id="10242" name="AutoShape 2" descr="Картинки по запросу А.Н.Гвоздев"/>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44" name="AutoShape 4" descr="Картинки по запросу А.Н.Гвоздев"/>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46" name="AutoShape 6" descr="Картинки по запросу А.Н.Гвоздев"/>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48" name="AutoShape 8" descr="Картинки по запросу А.Н.Гвоздев"/>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50" name="AutoShape 10" descr="Картинки по запросу А.Н.Гвоздев"/>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52" name="AutoShape 12" descr="Картинки по запросу А.Н.Гвоздев"/>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0254" name="AutoShape 14" descr="Картинки по запросу А.Н.Гвоздев"/>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13" name="Рисунок 12" descr="скачанные файлы.jpg"/>
          <p:cNvPicPr>
            <a:picLocks noChangeAspect="1"/>
          </p:cNvPicPr>
          <p:nvPr/>
        </p:nvPicPr>
        <p:blipFill>
          <a:blip r:embed="rId2"/>
          <a:stretch>
            <a:fillRect/>
          </a:stretch>
        </p:blipFill>
        <p:spPr>
          <a:xfrm>
            <a:off x="357158" y="857232"/>
            <a:ext cx="1571636" cy="2328349"/>
          </a:xfrm>
          <a:prstGeom prst="rect">
            <a:avLst/>
          </a:prstGeom>
        </p:spPr>
      </p:pic>
      <p:sp>
        <p:nvSpPr>
          <p:cNvPr id="14" name="Прямоугольник 13"/>
          <p:cNvSpPr/>
          <p:nvPr/>
        </p:nvSpPr>
        <p:spPr>
          <a:xfrm>
            <a:off x="1" y="3143248"/>
            <a:ext cx="3071802" cy="646331"/>
          </a:xfrm>
          <a:prstGeom prst="rect">
            <a:avLst/>
          </a:prstGeom>
          <a:noFill/>
          <a:ln>
            <a:noFill/>
          </a:ln>
        </p:spPr>
        <p:txBody>
          <a:bodyPr wrap="square" lIns="91440" tIns="45720" rIns="91440" bIns="45720">
            <a:spAutoFit/>
          </a:bodyPr>
          <a:lstStyle/>
          <a:p>
            <a:pPr algn="ctr"/>
            <a:r>
              <a:rPr lang="ru-RU" b="1" dirty="0" smtClean="0">
                <a:ln w="17780" cmpd="sng">
                  <a:noFill/>
                  <a:prstDash val="solid"/>
                  <a:miter lim="800000"/>
                </a:ln>
                <a:effectLst>
                  <a:outerShdw blurRad="50800" algn="tl" rotWithShape="0">
                    <a:srgbClr val="000000"/>
                  </a:outerShdw>
                </a:effectLst>
              </a:rPr>
              <a:t>Александр Николаевич Гвоздев, советский лингвист</a:t>
            </a:r>
            <a:endParaRPr lang="ru-RU" b="1" dirty="0">
              <a:ln w="17780" cmpd="sng">
                <a:noFill/>
                <a:prstDash val="solid"/>
                <a:miter lim="800000"/>
              </a:ln>
              <a:effectLst>
                <a:outerShdw blurRad="50800" algn="tl" rotWithShape="0">
                  <a:srgbClr val="000000"/>
                </a:outerShdw>
              </a:effectLst>
            </a:endParaRPr>
          </a:p>
        </p:txBody>
      </p:sp>
      <p:pic>
        <p:nvPicPr>
          <p:cNvPr id="15" name="Рисунок 14" descr="скачанные файлы (1).jpg"/>
          <p:cNvPicPr>
            <a:picLocks noChangeAspect="1"/>
          </p:cNvPicPr>
          <p:nvPr/>
        </p:nvPicPr>
        <p:blipFill>
          <a:blip r:embed="rId3"/>
          <a:stretch>
            <a:fillRect/>
          </a:stretch>
        </p:blipFill>
        <p:spPr>
          <a:xfrm>
            <a:off x="3428992" y="1285860"/>
            <a:ext cx="1971458" cy="2071702"/>
          </a:xfrm>
          <a:prstGeom prst="rect">
            <a:avLst/>
          </a:prstGeom>
        </p:spPr>
      </p:pic>
      <p:sp>
        <p:nvSpPr>
          <p:cNvPr id="16" name="Прямоугольник 15"/>
          <p:cNvSpPr/>
          <p:nvPr/>
        </p:nvSpPr>
        <p:spPr>
          <a:xfrm>
            <a:off x="2928926" y="3357562"/>
            <a:ext cx="3210577" cy="646331"/>
          </a:xfrm>
          <a:prstGeom prst="rect">
            <a:avLst/>
          </a:prstGeom>
          <a:noFill/>
          <a:ln>
            <a:noFill/>
          </a:ln>
        </p:spPr>
        <p:txBody>
          <a:bodyPr wrap="square" lIns="91440" tIns="45720" rIns="91440" bIns="45720">
            <a:spAutoFit/>
          </a:bodyPr>
          <a:lstStyle/>
          <a:p>
            <a:pPr algn="ctr"/>
            <a:r>
              <a:rPr lang="ru-RU" b="1" dirty="0" smtClean="0">
                <a:ln w="17780" cmpd="sng">
                  <a:noFill/>
                  <a:prstDash val="solid"/>
                  <a:miter lim="800000"/>
                </a:ln>
                <a:effectLst>
                  <a:outerShdw blurRad="50800" algn="tl" rotWithShape="0">
                    <a:srgbClr val="000000"/>
                  </a:outerShdw>
                </a:effectLst>
              </a:rPr>
              <a:t>Лев Семёнович</a:t>
            </a:r>
            <a:r>
              <a:rPr lang="ru-RU" b="1" cap="none" spc="0" dirty="0" smtClean="0">
                <a:ln w="17780" cmpd="sng">
                  <a:noFill/>
                  <a:prstDash val="solid"/>
                  <a:miter lim="800000"/>
                </a:ln>
                <a:effectLst>
                  <a:outerShdw blurRad="50800" algn="tl" rotWithShape="0">
                    <a:srgbClr val="000000"/>
                  </a:outerShdw>
                </a:effectLst>
              </a:rPr>
              <a:t> </a:t>
            </a:r>
            <a:r>
              <a:rPr lang="ru-RU" b="1" cap="none" spc="0" dirty="0" err="1" smtClean="0">
                <a:ln w="17780" cmpd="sng">
                  <a:noFill/>
                  <a:prstDash val="solid"/>
                  <a:miter lim="800000"/>
                </a:ln>
                <a:effectLst>
                  <a:outerShdw blurRad="50800" algn="tl" rotWithShape="0">
                    <a:srgbClr val="000000"/>
                  </a:outerShdw>
                </a:effectLst>
              </a:rPr>
              <a:t>Выготский</a:t>
            </a:r>
            <a:r>
              <a:rPr lang="ru-RU" b="1" cap="none" spc="0" dirty="0" smtClean="0">
                <a:ln w="17780" cmpd="sng">
                  <a:noFill/>
                  <a:prstDash val="solid"/>
                  <a:miter lim="800000"/>
                </a:ln>
                <a:effectLst>
                  <a:outerShdw blurRad="50800" algn="tl" rotWithShape="0">
                    <a:srgbClr val="000000"/>
                  </a:outerShdw>
                </a:effectLst>
              </a:rPr>
              <a:t>, психолог</a:t>
            </a:r>
            <a:endParaRPr lang="ru-RU" b="1" cap="none" spc="0" dirty="0">
              <a:ln w="17780" cmpd="sng">
                <a:noFill/>
                <a:prstDash val="solid"/>
                <a:miter lim="800000"/>
              </a:ln>
              <a:effectLst>
                <a:outerShdw blurRad="50800" algn="tl" rotWithShape="0">
                  <a:srgbClr val="000000"/>
                </a:outerShdw>
              </a:effectLst>
            </a:endParaRPr>
          </a:p>
        </p:txBody>
      </p:sp>
      <p:sp>
        <p:nvSpPr>
          <p:cNvPr id="17" name="Прямоугольник 16"/>
          <p:cNvSpPr/>
          <p:nvPr/>
        </p:nvSpPr>
        <p:spPr>
          <a:xfrm>
            <a:off x="5933423" y="3143248"/>
            <a:ext cx="3210577" cy="646331"/>
          </a:xfrm>
          <a:prstGeom prst="rect">
            <a:avLst/>
          </a:prstGeom>
          <a:noFill/>
          <a:ln>
            <a:noFill/>
          </a:ln>
        </p:spPr>
        <p:txBody>
          <a:bodyPr wrap="square" lIns="91440" tIns="45720" rIns="91440" bIns="45720">
            <a:spAutoFit/>
          </a:bodyPr>
          <a:lstStyle/>
          <a:p>
            <a:pPr algn="ctr"/>
            <a:r>
              <a:rPr lang="ru-RU" b="1" dirty="0" smtClean="0">
                <a:ln w="17780" cmpd="sng">
                  <a:noFill/>
                  <a:prstDash val="solid"/>
                  <a:miter lim="800000"/>
                </a:ln>
                <a:effectLst>
                  <a:outerShdw blurRad="50800" algn="tl" rotWithShape="0">
                    <a:srgbClr val="000000"/>
                  </a:outerShdw>
                </a:effectLst>
              </a:rPr>
              <a:t>Даниил Борисович </a:t>
            </a:r>
            <a:r>
              <a:rPr lang="ru-RU" b="1" cap="none" spc="0" dirty="0" smtClean="0">
                <a:ln w="17780" cmpd="sng">
                  <a:noFill/>
                  <a:prstDash val="solid"/>
                  <a:miter lim="800000"/>
                </a:ln>
                <a:effectLst>
                  <a:outerShdw blurRad="50800" algn="tl" rotWithShape="0">
                    <a:srgbClr val="000000"/>
                  </a:outerShdw>
                </a:effectLst>
              </a:rPr>
              <a:t> </a:t>
            </a:r>
            <a:r>
              <a:rPr lang="ru-RU" b="1" cap="none" spc="0" dirty="0" err="1" smtClean="0">
                <a:ln w="17780" cmpd="sng">
                  <a:noFill/>
                  <a:prstDash val="solid"/>
                  <a:miter lim="800000"/>
                </a:ln>
                <a:effectLst>
                  <a:outerShdw blurRad="50800" algn="tl" rotWithShape="0">
                    <a:srgbClr val="000000"/>
                  </a:outerShdw>
                </a:effectLst>
              </a:rPr>
              <a:t>Эльконин</a:t>
            </a:r>
            <a:r>
              <a:rPr lang="ru-RU" b="1" cap="none" spc="0" dirty="0" smtClean="0">
                <a:ln w="17780" cmpd="sng">
                  <a:noFill/>
                  <a:prstDash val="solid"/>
                  <a:miter lim="800000"/>
                </a:ln>
                <a:effectLst>
                  <a:outerShdw blurRad="50800" algn="tl" rotWithShape="0">
                    <a:srgbClr val="000000"/>
                  </a:outerShdw>
                </a:effectLst>
              </a:rPr>
              <a:t>, психолог</a:t>
            </a:r>
            <a:endParaRPr lang="ru-RU" b="1" cap="none" spc="0" dirty="0">
              <a:ln w="17780" cmpd="sng">
                <a:noFill/>
                <a:prstDash val="solid"/>
                <a:miter lim="800000"/>
              </a:ln>
              <a:effectLst>
                <a:outerShdw blurRad="50800" algn="tl" rotWithShape="0">
                  <a:srgbClr val="000000"/>
                </a:outerShdw>
              </a:effectLst>
            </a:endParaRPr>
          </a:p>
        </p:txBody>
      </p:sp>
      <p:pic>
        <p:nvPicPr>
          <p:cNvPr id="18" name="Рисунок 17" descr="скачанные файлы (2).jpg"/>
          <p:cNvPicPr>
            <a:picLocks noChangeAspect="1"/>
          </p:cNvPicPr>
          <p:nvPr/>
        </p:nvPicPr>
        <p:blipFill>
          <a:blip r:embed="rId4"/>
          <a:stretch>
            <a:fillRect/>
          </a:stretch>
        </p:blipFill>
        <p:spPr>
          <a:xfrm>
            <a:off x="6715140" y="857232"/>
            <a:ext cx="1500198" cy="2232295"/>
          </a:xfrm>
          <a:prstGeom prst="rect">
            <a:avLst/>
          </a:prstGeom>
        </p:spPr>
      </p:pic>
      <p:sp>
        <p:nvSpPr>
          <p:cNvPr id="19" name="Прямоугольник 18"/>
          <p:cNvSpPr/>
          <p:nvPr/>
        </p:nvSpPr>
        <p:spPr>
          <a:xfrm>
            <a:off x="142844" y="6211669"/>
            <a:ext cx="4214842" cy="646331"/>
          </a:xfrm>
          <a:prstGeom prst="rect">
            <a:avLst/>
          </a:prstGeom>
          <a:noFill/>
          <a:ln>
            <a:noFill/>
          </a:ln>
        </p:spPr>
        <p:txBody>
          <a:bodyPr wrap="square" lIns="91440" tIns="45720" rIns="91440" bIns="45720">
            <a:spAutoFit/>
          </a:bodyPr>
          <a:lstStyle/>
          <a:p>
            <a:pPr algn="ctr"/>
            <a:r>
              <a:rPr lang="ru-RU" b="1" dirty="0" smtClean="0">
                <a:ln w="17780" cmpd="sng">
                  <a:noFill/>
                  <a:prstDash val="solid"/>
                  <a:miter lim="800000"/>
                </a:ln>
                <a:effectLst>
                  <a:outerShdw blurRad="50800" algn="tl" rotWithShape="0">
                    <a:srgbClr val="000000"/>
                  </a:outerShdw>
                </a:effectLst>
              </a:rPr>
              <a:t>Алексей Алексеевич  Леонтьев, психолог и лингвист</a:t>
            </a:r>
            <a:endParaRPr lang="ru-RU" b="1" dirty="0">
              <a:ln w="17780" cmpd="sng">
                <a:noFill/>
                <a:prstDash val="solid"/>
                <a:miter lim="800000"/>
              </a:ln>
              <a:effectLst>
                <a:outerShdw blurRad="50800" algn="tl" rotWithShape="0">
                  <a:srgbClr val="000000"/>
                </a:outerShdw>
              </a:effectLst>
            </a:endParaRPr>
          </a:p>
        </p:txBody>
      </p:sp>
      <p:sp>
        <p:nvSpPr>
          <p:cNvPr id="20" name="Прямоугольник 19"/>
          <p:cNvSpPr/>
          <p:nvPr/>
        </p:nvSpPr>
        <p:spPr>
          <a:xfrm>
            <a:off x="4786314" y="6286520"/>
            <a:ext cx="4000528" cy="369332"/>
          </a:xfrm>
          <a:prstGeom prst="rect">
            <a:avLst/>
          </a:prstGeom>
          <a:noFill/>
          <a:ln>
            <a:noFill/>
          </a:ln>
        </p:spPr>
        <p:txBody>
          <a:bodyPr wrap="square" lIns="91440" tIns="45720" rIns="91440" bIns="45720">
            <a:spAutoFit/>
          </a:bodyPr>
          <a:lstStyle/>
          <a:p>
            <a:pPr algn="ctr"/>
            <a:r>
              <a:rPr lang="ru-RU" b="1" dirty="0" smtClean="0">
                <a:ln w="17780" cmpd="sng">
                  <a:noFill/>
                  <a:prstDash val="solid"/>
                  <a:miter lim="800000"/>
                </a:ln>
                <a:effectLst>
                  <a:outerShdw blurRad="50800" algn="tl" rotWithShape="0">
                    <a:srgbClr val="000000"/>
                  </a:outerShdw>
                </a:effectLst>
              </a:rPr>
              <a:t>Елизавета Ивановна  Тихеева, педагог</a:t>
            </a:r>
            <a:endParaRPr lang="ru-RU" b="1" dirty="0">
              <a:ln w="17780" cmpd="sng">
                <a:noFill/>
                <a:prstDash val="solid"/>
                <a:miter lim="800000"/>
              </a:ln>
              <a:effectLst>
                <a:outerShdw blurRad="50800" algn="tl" rotWithShape="0">
                  <a:srgbClr val="000000"/>
                </a:outerShdw>
              </a:effectLst>
            </a:endParaRPr>
          </a:p>
        </p:txBody>
      </p:sp>
      <p:pic>
        <p:nvPicPr>
          <p:cNvPr id="21" name="Рисунок 20" descr="267px-Тихеева_Е_И.jpg"/>
          <p:cNvPicPr>
            <a:picLocks noChangeAspect="1"/>
          </p:cNvPicPr>
          <p:nvPr/>
        </p:nvPicPr>
        <p:blipFill>
          <a:blip r:embed="rId5"/>
          <a:stretch>
            <a:fillRect/>
          </a:stretch>
        </p:blipFill>
        <p:spPr>
          <a:xfrm>
            <a:off x="5643570" y="3929066"/>
            <a:ext cx="1746177" cy="2374016"/>
          </a:xfrm>
          <a:prstGeom prst="rect">
            <a:avLst/>
          </a:prstGeom>
        </p:spPr>
      </p:pic>
      <p:pic>
        <p:nvPicPr>
          <p:cNvPr id="22" name="Рисунок 21" descr="LeontievA.jpg"/>
          <p:cNvPicPr>
            <a:picLocks noChangeAspect="1"/>
          </p:cNvPicPr>
          <p:nvPr/>
        </p:nvPicPr>
        <p:blipFill>
          <a:blip r:embed="rId6"/>
          <a:stretch>
            <a:fillRect/>
          </a:stretch>
        </p:blipFill>
        <p:spPr>
          <a:xfrm>
            <a:off x="1285852" y="4071942"/>
            <a:ext cx="1571636" cy="214314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74638"/>
            <a:ext cx="9358346" cy="1143000"/>
          </a:xfrm>
        </p:spPr>
        <p:txBody>
          <a:bodyPr>
            <a:normAutofit fontScale="90000"/>
          </a:bodyPr>
          <a:lstStyle/>
          <a:p>
            <a:r>
              <a:rPr lang="ru-RU" sz="4000" b="1" i="1" dirty="0" smtClean="0"/>
              <a:t>Три группы функциональных характеристик языка.</a:t>
            </a:r>
            <a:r>
              <a:rPr lang="ru-RU" dirty="0" smtClean="0"/>
              <a:t/>
            </a:r>
            <a:br>
              <a:rPr lang="ru-RU" dirty="0" smtClean="0"/>
            </a:br>
            <a:endParaRPr lang="ru-RU" dirty="0"/>
          </a:p>
        </p:txBody>
      </p:sp>
      <p:sp>
        <p:nvSpPr>
          <p:cNvPr id="3" name="Содержимое 2"/>
          <p:cNvSpPr>
            <a:spLocks noGrp="1"/>
          </p:cNvSpPr>
          <p:nvPr>
            <p:ph sz="half" idx="1"/>
          </p:nvPr>
        </p:nvSpPr>
        <p:spPr>
          <a:xfrm>
            <a:off x="457200" y="1600200"/>
            <a:ext cx="8401080" cy="4525963"/>
          </a:xfrm>
        </p:spPr>
        <p:txBody>
          <a:bodyPr/>
          <a:lstStyle/>
          <a:p>
            <a:endParaRPr lang="ru-RU" dirty="0"/>
          </a:p>
        </p:txBody>
      </p:sp>
      <p:sp>
        <p:nvSpPr>
          <p:cNvPr id="5" name="AutoShape 3"/>
          <p:cNvSpPr>
            <a:spLocks noChangeArrowheads="1"/>
          </p:cNvSpPr>
          <p:nvPr/>
        </p:nvSpPr>
        <p:spPr bwMode="gray">
          <a:xfrm>
            <a:off x="642910" y="1785926"/>
            <a:ext cx="7381884" cy="4495800"/>
          </a:xfrm>
          <a:prstGeom prst="rightArrow">
            <a:avLst>
              <a:gd name="adj1" fmla="val 79306"/>
              <a:gd name="adj2" fmla="val 33584"/>
            </a:avLst>
          </a:prstGeom>
          <a:gradFill rotWithShape="1">
            <a:gsLst>
              <a:gs pos="0">
                <a:schemeClr val="bg1">
                  <a:alpha val="14999"/>
                </a:schemeClr>
              </a:gs>
              <a:gs pos="100000">
                <a:schemeClr val="bg1">
                  <a:gamma/>
                  <a:tint val="57647"/>
                  <a:invGamma/>
                </a:schemeClr>
              </a:gs>
            </a:gsLst>
            <a:lin ang="0" scaled="1"/>
          </a:gradFill>
          <a:ln w="9525">
            <a:noFill/>
            <a:miter lim="800000"/>
            <a:headEnd/>
            <a:tailEnd/>
          </a:ln>
          <a:effectLst/>
        </p:spPr>
        <p:txBody>
          <a:bodyPr wrap="none" anchor="ctr"/>
          <a:lstStyle/>
          <a:p>
            <a:endParaRPr lang="ru-RU"/>
          </a:p>
        </p:txBody>
      </p:sp>
      <p:graphicFrame>
        <p:nvGraphicFramePr>
          <p:cNvPr id="6" name="Схема 5"/>
          <p:cNvGraphicFramePr/>
          <p:nvPr/>
        </p:nvGraphicFramePr>
        <p:xfrm>
          <a:off x="285720" y="1142984"/>
          <a:ext cx="8643998" cy="57150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Заголовок 6"/>
          <p:cNvSpPr>
            <a:spLocks noGrp="1"/>
          </p:cNvSpPr>
          <p:nvPr>
            <p:ph type="title"/>
          </p:nvPr>
        </p:nvSpPr>
        <p:spPr/>
        <p:txBody>
          <a:bodyPr>
            <a:noAutofit/>
          </a:bodyPr>
          <a:lstStyle/>
          <a:p>
            <a:r>
              <a:rPr lang="ru-RU" sz="2800" b="1" dirty="0" smtClean="0">
                <a:solidFill>
                  <a:srgbClr val="FF0000"/>
                </a:solidFill>
                <a:latin typeface="Times New Roman" pitchFamily="18" charset="0"/>
                <a:cs typeface="Times New Roman" pitchFamily="18" charset="0"/>
              </a:rPr>
              <a:t>Необходимость в создании инновационных методик развития речи на уроках</a:t>
            </a:r>
            <a:endParaRPr lang="ru-RU" sz="2800" dirty="0"/>
          </a:p>
        </p:txBody>
      </p:sp>
      <p:sp>
        <p:nvSpPr>
          <p:cNvPr id="8" name="Содержимое 7"/>
          <p:cNvSpPr>
            <a:spLocks noGrp="1"/>
          </p:cNvSpPr>
          <p:nvPr>
            <p:ph idx="1"/>
          </p:nvPr>
        </p:nvSpPr>
        <p:spPr/>
        <p:txBody>
          <a:bodyPr>
            <a:noAutofit/>
          </a:bodyPr>
          <a:lstStyle/>
          <a:p>
            <a:r>
              <a:rPr lang="ru-RU" sz="1600" b="1" dirty="0" smtClean="0">
                <a:latin typeface="Times New Roman" pitchFamily="18" charset="0"/>
                <a:cs typeface="Times New Roman" pitchFamily="18" charset="0"/>
              </a:rPr>
              <a:t>Используемая в настоящее время методика направлена на ознакомление учеников с разнообразными средствами речи (типами, стилями речи и пр.), но не на практическое овладение ими: </a:t>
            </a:r>
            <a:r>
              <a:rPr lang="ru-RU" sz="1600" b="1" dirty="0" err="1" smtClean="0">
                <a:latin typeface="Times New Roman" pitchFamily="18" charset="0"/>
                <a:cs typeface="Times New Roman" pitchFamily="18" charset="0"/>
              </a:rPr>
              <a:t>немотивированность</a:t>
            </a:r>
            <a:r>
              <a:rPr lang="ru-RU" sz="1600" b="1" dirty="0" smtClean="0">
                <a:latin typeface="Times New Roman" pitchFamily="18" charset="0"/>
                <a:cs typeface="Times New Roman" pitchFamily="18" charset="0"/>
              </a:rPr>
              <a:t> детей</a:t>
            </a:r>
          </a:p>
          <a:p>
            <a:r>
              <a:rPr lang="ru-RU" sz="1600" b="1" dirty="0" smtClean="0">
                <a:latin typeface="Times New Roman" pitchFamily="18" charset="0"/>
                <a:cs typeface="Times New Roman" pitchFamily="18" charset="0"/>
              </a:rPr>
              <a:t>Работа по развитию речи отделена от других видов учебной работы на уроках русского языка, среди которых преобладают тренинги, направленные на выработку орфографических и пунктуационных навыков, а также изучение научной лингвистики, и именно такая работа воспринимается как учителями, так и учениками как основная; соответственно, развитие речи понимается как второстепенная задача.</a:t>
            </a:r>
          </a:p>
          <a:p>
            <a:r>
              <a:rPr lang="ru-RU" sz="1600" b="1" dirty="0" smtClean="0">
                <a:latin typeface="Times New Roman" pitchFamily="18" charset="0"/>
                <a:cs typeface="Times New Roman" pitchFamily="18" charset="0"/>
              </a:rPr>
              <a:t> Развитие речи в существующей методике понимается как развитие только письменной речи, хотя в жизни все мы пользуемся, главным образом, устной речью</a:t>
            </a:r>
          </a:p>
          <a:p>
            <a:r>
              <a:rPr lang="ru-RU" sz="1600" b="1" dirty="0" smtClean="0">
                <a:latin typeface="Times New Roman" pitchFamily="18" charset="0"/>
                <a:cs typeface="Times New Roman" pitchFamily="18" charset="0"/>
              </a:rPr>
              <a:t>Речь изначально диалогична, возникает в диалоге, в общении двух людей, а уже затем человек приобретает способность к монологической речи, - однако используемая сейчас методика стремится развивать только монологическую речь, искусственно игнорируя то, что речевая деятельность включает в себя умение слушать и слышать собеседника, которое также необходимо развивать.</a:t>
            </a:r>
          </a:p>
          <a:p>
            <a:endParaRPr lang="ru-RU" sz="16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FF0000"/>
                </a:solidFill>
              </a:rPr>
              <a:t>Преодоление этих недостатков</a:t>
            </a:r>
            <a:endParaRPr lang="ru-RU" dirty="0">
              <a:solidFill>
                <a:srgbClr val="FF0000"/>
              </a:solidFill>
            </a:endParaRPr>
          </a:p>
        </p:txBody>
      </p:sp>
      <p:sp>
        <p:nvSpPr>
          <p:cNvPr id="3" name="Содержимое 2"/>
          <p:cNvSpPr>
            <a:spLocks noGrp="1"/>
          </p:cNvSpPr>
          <p:nvPr>
            <p:ph idx="1"/>
          </p:nvPr>
        </p:nvSpPr>
        <p:spPr/>
        <p:txBody>
          <a:bodyPr>
            <a:normAutofit fontScale="62500" lnSpcReduction="20000"/>
          </a:bodyPr>
          <a:lstStyle/>
          <a:p>
            <a:pPr algn="just"/>
            <a:r>
              <a:rPr lang="ru-RU" b="1" dirty="0" smtClean="0">
                <a:latin typeface="Times New Roman" pitchFamily="18" charset="0"/>
                <a:cs typeface="Times New Roman" pitchFamily="18" charset="0"/>
              </a:rPr>
              <a:t>Принцип приоритета речи, коммуникативная направленность означает включение в работу всех видов речевой деятельности: слушания, говорения, чтения, писания, а не только анализ извлеченных из речи или искусственных примеров; при этом уделяется внимание повседневной речи школьников и их окружения, </a:t>
            </a:r>
          </a:p>
          <a:p>
            <a:pPr algn="just">
              <a:buNone/>
            </a:pPr>
            <a:endParaRPr lang="ru-RU" b="1" dirty="0" smtClean="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принцип поиска и эксперимента как организующего начала работы ученика в противоположность принципу усвоения готовых знаний (правил и схем разбора), при этом школьнику предлагаются роли пользователя языка и его исследователя; постепенно привлекается к работе и тренируется его языковая и речевая рефлексия;</a:t>
            </a:r>
          </a:p>
          <a:p>
            <a:pPr algn="just"/>
            <a:r>
              <a:rPr lang="ru-RU" b="1" dirty="0" smtClean="0">
                <a:latin typeface="Times New Roman" pitchFamily="18" charset="0"/>
                <a:cs typeface="Times New Roman" pitchFamily="18" charset="0"/>
              </a:rPr>
              <a:t>принцип единства обучения словесности, предполагающий максимальное сближение понятийного аппарата в области языка и литературы (жанр, персонаж, вещный мир, сюжет как цепь событий, </a:t>
            </a:r>
            <a:r>
              <a:rPr lang="ru-RU" b="1" dirty="0" err="1" smtClean="0">
                <a:latin typeface="Times New Roman" pitchFamily="18" charset="0"/>
                <a:cs typeface="Times New Roman" pitchFamily="18" charset="0"/>
              </a:rPr>
              <a:t>хронотоп</a:t>
            </a:r>
            <a:r>
              <a:rPr lang="ru-RU" b="1" dirty="0" smtClean="0">
                <a:latin typeface="Times New Roman" pitchFamily="18" charset="0"/>
                <a:cs typeface="Times New Roman" pitchFamily="18" charset="0"/>
              </a:rPr>
              <a:t>).</a:t>
            </a:r>
          </a:p>
          <a:p>
            <a:pPr algn="just"/>
            <a:endParaRPr lang="ru-RU"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r>
              <a:rPr lang="ru-RU" dirty="0" smtClean="0"/>
              <a:t>Виды работ</a:t>
            </a:r>
            <a:endParaRPr lang="en-US" dirty="0"/>
          </a:p>
        </p:txBody>
      </p:sp>
      <p:sp>
        <p:nvSpPr>
          <p:cNvPr id="56367" name="AutoShape 47"/>
          <p:cNvSpPr>
            <a:spLocks noChangeArrowheads="1"/>
          </p:cNvSpPr>
          <p:nvPr/>
        </p:nvSpPr>
        <p:spPr bwMode="gray">
          <a:xfrm>
            <a:off x="1092200" y="2347913"/>
            <a:ext cx="2163763" cy="2857500"/>
          </a:xfrm>
          <a:prstGeom prst="roundRect">
            <a:avLst>
              <a:gd name="adj" fmla="val 17509"/>
            </a:avLst>
          </a:prstGeom>
          <a:gradFill rotWithShape="1">
            <a:gsLst>
              <a:gs pos="0">
                <a:srgbClr val="4E91D4"/>
              </a:gs>
              <a:gs pos="100000">
                <a:srgbClr val="3477A4"/>
              </a:gs>
            </a:gsLst>
            <a:lin ang="2700000" scaled="1"/>
          </a:gradFill>
          <a:ln w="9525">
            <a:noFill/>
            <a:round/>
            <a:headEnd/>
            <a:tailEnd/>
          </a:ln>
          <a:effectLst>
            <a:prstShdw prst="shdw12">
              <a:srgbClr val="000000">
                <a:alpha val="50000"/>
              </a:srgbClr>
            </a:prstShdw>
          </a:effectLst>
        </p:spPr>
        <p:txBody>
          <a:bodyPr wrap="none" anchor="ctr"/>
          <a:lstStyle/>
          <a:p>
            <a:endParaRPr lang="ru-RU"/>
          </a:p>
        </p:txBody>
      </p:sp>
      <p:sp>
        <p:nvSpPr>
          <p:cNvPr id="56368" name="AutoShape 48"/>
          <p:cNvSpPr>
            <a:spLocks noChangeArrowheads="1"/>
          </p:cNvSpPr>
          <p:nvPr/>
        </p:nvSpPr>
        <p:spPr bwMode="gray">
          <a:xfrm>
            <a:off x="1125538" y="2355850"/>
            <a:ext cx="2098675" cy="2803525"/>
          </a:xfrm>
          <a:prstGeom prst="roundRect">
            <a:avLst>
              <a:gd name="adj" fmla="val 16667"/>
            </a:avLst>
          </a:prstGeom>
          <a:solidFill>
            <a:srgbClr val="3CA1E6"/>
          </a:solidFill>
          <a:ln w="9525">
            <a:noFill/>
            <a:round/>
            <a:headEnd/>
            <a:tailEnd/>
          </a:ln>
          <a:effectLst/>
        </p:spPr>
        <p:txBody>
          <a:bodyPr wrap="none" anchor="ctr"/>
          <a:lstStyle/>
          <a:p>
            <a:endParaRPr lang="ru-RU"/>
          </a:p>
        </p:txBody>
      </p:sp>
      <p:sp>
        <p:nvSpPr>
          <p:cNvPr id="56369" name="AutoShape 49"/>
          <p:cNvSpPr>
            <a:spLocks noChangeArrowheads="1"/>
          </p:cNvSpPr>
          <p:nvPr/>
        </p:nvSpPr>
        <p:spPr bwMode="gray">
          <a:xfrm>
            <a:off x="1143000" y="4419600"/>
            <a:ext cx="2070100" cy="709613"/>
          </a:xfrm>
          <a:prstGeom prst="roundRect">
            <a:avLst>
              <a:gd name="adj" fmla="val 50000"/>
            </a:avLst>
          </a:prstGeom>
          <a:gradFill rotWithShape="1">
            <a:gsLst>
              <a:gs pos="0">
                <a:srgbClr val="3CA1E6">
                  <a:alpha val="0"/>
                </a:srgbClr>
              </a:gs>
              <a:gs pos="100000">
                <a:srgbClr val="3CA1E6">
                  <a:gamma/>
                  <a:tint val="51373"/>
                  <a:invGamma/>
                </a:srgbClr>
              </a:gs>
            </a:gsLst>
            <a:lin ang="5400000" scaled="1"/>
          </a:gradFill>
          <a:ln w="9525">
            <a:noFill/>
            <a:round/>
            <a:headEnd/>
            <a:tailEnd/>
          </a:ln>
          <a:effectLst/>
        </p:spPr>
        <p:txBody>
          <a:bodyPr wrap="none" anchor="ctr"/>
          <a:lstStyle/>
          <a:p>
            <a:endParaRPr lang="ru-RU"/>
          </a:p>
        </p:txBody>
      </p:sp>
      <p:sp>
        <p:nvSpPr>
          <p:cNvPr id="56370" name="AutoShape 50"/>
          <p:cNvSpPr>
            <a:spLocks noChangeArrowheads="1"/>
          </p:cNvSpPr>
          <p:nvPr/>
        </p:nvSpPr>
        <p:spPr bwMode="gray">
          <a:xfrm>
            <a:off x="1143000" y="2378075"/>
            <a:ext cx="2070100" cy="708025"/>
          </a:xfrm>
          <a:prstGeom prst="roundRect">
            <a:avLst>
              <a:gd name="adj" fmla="val 50000"/>
            </a:avLst>
          </a:prstGeom>
          <a:gradFill rotWithShape="1">
            <a:gsLst>
              <a:gs pos="0">
                <a:srgbClr val="3CA1E6">
                  <a:gamma/>
                  <a:tint val="33333"/>
                  <a:invGamma/>
                </a:srgbClr>
              </a:gs>
              <a:gs pos="100000">
                <a:srgbClr val="3CA1E6">
                  <a:alpha val="0"/>
                </a:srgbClr>
              </a:gs>
            </a:gsLst>
            <a:lin ang="5400000" scaled="1"/>
          </a:gradFill>
          <a:ln w="9525">
            <a:noFill/>
            <a:round/>
            <a:headEnd/>
            <a:tailEnd/>
          </a:ln>
          <a:effectLst/>
        </p:spPr>
        <p:txBody>
          <a:bodyPr wrap="none" anchor="ctr"/>
          <a:lstStyle/>
          <a:p>
            <a:endParaRPr lang="ru-RU"/>
          </a:p>
        </p:txBody>
      </p:sp>
      <p:grpSp>
        <p:nvGrpSpPr>
          <p:cNvPr id="2" name="Group 51"/>
          <p:cNvGrpSpPr>
            <a:grpSpLocks/>
          </p:cNvGrpSpPr>
          <p:nvPr/>
        </p:nvGrpSpPr>
        <p:grpSpPr bwMode="auto">
          <a:xfrm>
            <a:off x="1836738" y="2039938"/>
            <a:ext cx="642937" cy="642937"/>
            <a:chOff x="1289" y="582"/>
            <a:chExt cx="668" cy="668"/>
          </a:xfrm>
        </p:grpSpPr>
        <p:sp>
          <p:nvSpPr>
            <p:cNvPr id="56372" name="Oval 52"/>
            <p:cNvSpPr>
              <a:spLocks noChangeArrowheads="1"/>
            </p:cNvSpPr>
            <p:nvPr/>
          </p:nvSpPr>
          <p:spPr bwMode="gray">
            <a:xfrm>
              <a:off x="1289" y="582"/>
              <a:ext cx="668" cy="668"/>
            </a:xfrm>
            <a:prstGeom prst="ellipse">
              <a:avLst/>
            </a:prstGeom>
            <a:solidFill>
              <a:srgbClr val="333333"/>
            </a:solidFill>
            <a:ln w="38100" algn="ctr">
              <a:noFill/>
              <a:round/>
              <a:headEnd/>
              <a:tailEnd/>
            </a:ln>
            <a:effectLst/>
          </p:spPr>
          <p:txBody>
            <a:bodyPr anchor="ctr">
              <a:spAutoFit/>
            </a:bodyPr>
            <a:lstStyle/>
            <a:p>
              <a:endParaRPr lang="ru-RU"/>
            </a:p>
          </p:txBody>
        </p:sp>
        <p:sp>
          <p:nvSpPr>
            <p:cNvPr id="56373" name="Oval 53"/>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ru-RU"/>
            </a:p>
          </p:txBody>
        </p:sp>
        <p:sp>
          <p:nvSpPr>
            <p:cNvPr id="56374" name="Oval 54"/>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ru-RU"/>
            </a:p>
          </p:txBody>
        </p:sp>
        <p:sp>
          <p:nvSpPr>
            <p:cNvPr id="56375" name="Oval 55"/>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ru-RU"/>
            </a:p>
          </p:txBody>
        </p:sp>
        <p:sp>
          <p:nvSpPr>
            <p:cNvPr id="56376" name="Oval 56"/>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ru-RU"/>
            </a:p>
          </p:txBody>
        </p:sp>
      </p:grpSp>
      <p:sp>
        <p:nvSpPr>
          <p:cNvPr id="56377" name="Text Box 57"/>
          <p:cNvSpPr txBox="1">
            <a:spLocks noChangeArrowheads="1"/>
          </p:cNvSpPr>
          <p:nvPr/>
        </p:nvSpPr>
        <p:spPr bwMode="gray">
          <a:xfrm>
            <a:off x="1974850" y="2132013"/>
            <a:ext cx="354013" cy="457200"/>
          </a:xfrm>
          <a:prstGeom prst="rect">
            <a:avLst/>
          </a:prstGeom>
          <a:noFill/>
          <a:ln w="9525" algn="ctr">
            <a:noFill/>
            <a:miter lim="800000"/>
            <a:headEnd/>
            <a:tailEnd/>
          </a:ln>
          <a:effectLst/>
        </p:spPr>
        <p:txBody>
          <a:bodyPr wrap="none">
            <a:spAutoFit/>
          </a:bodyPr>
          <a:lstStyle/>
          <a:p>
            <a:pPr algn="ctr" eaLnBrk="0" hangingPunct="0"/>
            <a:r>
              <a:rPr lang="en-US" sz="2400">
                <a:solidFill>
                  <a:srgbClr val="000000"/>
                </a:solidFill>
              </a:rPr>
              <a:t>1</a:t>
            </a:r>
          </a:p>
        </p:txBody>
      </p:sp>
      <p:sp>
        <p:nvSpPr>
          <p:cNvPr id="56378" name="Text Box 58"/>
          <p:cNvSpPr txBox="1">
            <a:spLocks noChangeArrowheads="1"/>
          </p:cNvSpPr>
          <p:nvPr/>
        </p:nvSpPr>
        <p:spPr bwMode="gray">
          <a:xfrm>
            <a:off x="1168400" y="2801938"/>
            <a:ext cx="2057400" cy="1600438"/>
          </a:xfrm>
          <a:prstGeom prst="rect">
            <a:avLst/>
          </a:prstGeom>
          <a:noFill/>
          <a:ln w="9525" algn="ctr">
            <a:noFill/>
            <a:miter lim="800000"/>
            <a:headEnd/>
            <a:tailEnd/>
          </a:ln>
          <a:effectLst/>
        </p:spPr>
        <p:txBody>
          <a:bodyPr>
            <a:spAutoFit/>
          </a:bodyPr>
          <a:lstStyle/>
          <a:p>
            <a:pPr eaLnBrk="0" hangingPunct="0"/>
            <a:r>
              <a:rPr lang="ru-RU" sz="1400" b="1" dirty="0" smtClean="0">
                <a:solidFill>
                  <a:srgbClr val="FF0000"/>
                </a:solidFill>
                <a:latin typeface="Verdana" pitchFamily="34" charset="0"/>
              </a:rPr>
              <a:t>Устный диалог</a:t>
            </a:r>
          </a:p>
          <a:p>
            <a:pPr eaLnBrk="0" hangingPunct="0"/>
            <a:r>
              <a:rPr lang="ru-RU" sz="1400" dirty="0" smtClean="0">
                <a:solidFill>
                  <a:srgbClr val="000000"/>
                </a:solidFill>
                <a:latin typeface="Verdana" pitchFamily="34" charset="0"/>
              </a:rPr>
              <a:t>-Каждый участник играет роль одного из персонажей </a:t>
            </a:r>
          </a:p>
          <a:p>
            <a:pPr eaLnBrk="0" hangingPunct="0"/>
            <a:r>
              <a:rPr lang="ru-RU" sz="1400" dirty="0" smtClean="0">
                <a:solidFill>
                  <a:srgbClr val="000000"/>
                </a:solidFill>
                <a:latin typeface="Verdana" pitchFamily="34" charset="0"/>
              </a:rPr>
              <a:t>-общение в группах</a:t>
            </a:r>
          </a:p>
          <a:p>
            <a:pPr eaLnBrk="0" hangingPunct="0"/>
            <a:r>
              <a:rPr lang="ru-RU" sz="1400" dirty="0" smtClean="0">
                <a:solidFill>
                  <a:srgbClr val="000000"/>
                </a:solidFill>
                <a:latin typeface="Verdana" pitchFamily="34" charset="0"/>
              </a:rPr>
              <a:t>-общение в </a:t>
            </a:r>
            <a:r>
              <a:rPr lang="ru-RU" sz="1400" dirty="0" err="1" smtClean="0">
                <a:solidFill>
                  <a:srgbClr val="000000"/>
                </a:solidFill>
                <a:latin typeface="Verdana" pitchFamily="34" charset="0"/>
              </a:rPr>
              <a:t>микрогруппах</a:t>
            </a:r>
            <a:r>
              <a:rPr lang="ru-RU" sz="1400" dirty="0" smtClean="0">
                <a:solidFill>
                  <a:srgbClr val="000000"/>
                </a:solidFill>
                <a:latin typeface="Verdana" pitchFamily="34" charset="0"/>
              </a:rPr>
              <a:t> </a:t>
            </a:r>
            <a:endParaRPr lang="en-US" sz="1400" dirty="0">
              <a:solidFill>
                <a:srgbClr val="000000"/>
              </a:solidFill>
              <a:latin typeface="Verdana" pitchFamily="34" charset="0"/>
            </a:endParaRPr>
          </a:p>
        </p:txBody>
      </p:sp>
      <p:sp>
        <p:nvSpPr>
          <p:cNvPr id="56379" name="AutoShape 59"/>
          <p:cNvSpPr>
            <a:spLocks noChangeArrowheads="1"/>
          </p:cNvSpPr>
          <p:nvPr/>
        </p:nvSpPr>
        <p:spPr bwMode="gray">
          <a:xfrm>
            <a:off x="5816600" y="2347913"/>
            <a:ext cx="2163763" cy="2857500"/>
          </a:xfrm>
          <a:prstGeom prst="roundRect">
            <a:avLst>
              <a:gd name="adj" fmla="val 17509"/>
            </a:avLst>
          </a:prstGeom>
          <a:gradFill rotWithShape="1">
            <a:gsLst>
              <a:gs pos="0">
                <a:srgbClr val="B59F43"/>
              </a:gs>
              <a:gs pos="100000">
                <a:srgbClr val="8F8849"/>
              </a:gs>
            </a:gsLst>
            <a:lin ang="2700000" scaled="1"/>
          </a:gradFill>
          <a:ln w="9525">
            <a:noFill/>
            <a:round/>
            <a:headEnd/>
            <a:tailEnd/>
          </a:ln>
          <a:effectLst>
            <a:prstShdw prst="shdw11">
              <a:srgbClr val="000000">
                <a:alpha val="50000"/>
              </a:srgbClr>
            </a:prstShdw>
          </a:effectLst>
        </p:spPr>
        <p:txBody>
          <a:bodyPr wrap="none" anchor="ctr"/>
          <a:lstStyle/>
          <a:p>
            <a:endParaRPr lang="ru-RU"/>
          </a:p>
        </p:txBody>
      </p:sp>
      <p:sp>
        <p:nvSpPr>
          <p:cNvPr id="56380" name="AutoShape 60"/>
          <p:cNvSpPr>
            <a:spLocks noChangeArrowheads="1"/>
          </p:cNvSpPr>
          <p:nvPr/>
        </p:nvSpPr>
        <p:spPr bwMode="gray">
          <a:xfrm>
            <a:off x="5849938" y="2355850"/>
            <a:ext cx="2098675" cy="2803525"/>
          </a:xfrm>
          <a:prstGeom prst="roundRect">
            <a:avLst>
              <a:gd name="adj" fmla="val 16667"/>
            </a:avLst>
          </a:prstGeom>
          <a:solidFill>
            <a:srgbClr val="E9E065"/>
          </a:solidFill>
          <a:ln w="9525">
            <a:noFill/>
            <a:round/>
            <a:headEnd/>
            <a:tailEnd/>
          </a:ln>
          <a:effectLst/>
        </p:spPr>
        <p:txBody>
          <a:bodyPr wrap="none" anchor="ctr"/>
          <a:lstStyle/>
          <a:p>
            <a:endParaRPr lang="ru-RU"/>
          </a:p>
        </p:txBody>
      </p:sp>
      <p:sp>
        <p:nvSpPr>
          <p:cNvPr id="56381" name="AutoShape 61"/>
          <p:cNvSpPr>
            <a:spLocks noChangeArrowheads="1"/>
          </p:cNvSpPr>
          <p:nvPr/>
        </p:nvSpPr>
        <p:spPr bwMode="gray">
          <a:xfrm>
            <a:off x="5867400" y="4419600"/>
            <a:ext cx="2070100" cy="709613"/>
          </a:xfrm>
          <a:prstGeom prst="roundRect">
            <a:avLst>
              <a:gd name="adj" fmla="val 50000"/>
            </a:avLst>
          </a:prstGeom>
          <a:gradFill rotWithShape="1">
            <a:gsLst>
              <a:gs pos="0">
                <a:srgbClr val="E9E065"/>
              </a:gs>
              <a:gs pos="100000">
                <a:srgbClr val="E9E065">
                  <a:gamma/>
                  <a:tint val="57647"/>
                  <a:invGamma/>
                </a:srgbClr>
              </a:gs>
            </a:gsLst>
            <a:lin ang="5400000" scaled="1"/>
          </a:gradFill>
          <a:ln w="9525">
            <a:noFill/>
            <a:round/>
            <a:headEnd/>
            <a:tailEnd/>
          </a:ln>
          <a:effectLst/>
        </p:spPr>
        <p:txBody>
          <a:bodyPr wrap="none" anchor="ctr"/>
          <a:lstStyle/>
          <a:p>
            <a:endParaRPr lang="ru-RU"/>
          </a:p>
        </p:txBody>
      </p:sp>
      <p:sp>
        <p:nvSpPr>
          <p:cNvPr id="56382" name="AutoShape 62"/>
          <p:cNvSpPr>
            <a:spLocks noChangeArrowheads="1"/>
          </p:cNvSpPr>
          <p:nvPr/>
        </p:nvSpPr>
        <p:spPr bwMode="gray">
          <a:xfrm>
            <a:off x="5867400" y="2378075"/>
            <a:ext cx="2070100" cy="708025"/>
          </a:xfrm>
          <a:prstGeom prst="roundRect">
            <a:avLst>
              <a:gd name="adj" fmla="val 50000"/>
            </a:avLst>
          </a:prstGeom>
          <a:gradFill rotWithShape="1">
            <a:gsLst>
              <a:gs pos="0">
                <a:srgbClr val="E9E065">
                  <a:gamma/>
                  <a:tint val="33333"/>
                  <a:invGamma/>
                </a:srgbClr>
              </a:gs>
              <a:gs pos="100000">
                <a:srgbClr val="E9E065"/>
              </a:gs>
            </a:gsLst>
            <a:lin ang="5400000" scaled="1"/>
          </a:gradFill>
          <a:ln w="9525">
            <a:noFill/>
            <a:round/>
            <a:headEnd/>
            <a:tailEnd/>
          </a:ln>
          <a:effectLst/>
        </p:spPr>
        <p:txBody>
          <a:bodyPr wrap="none" anchor="ctr"/>
          <a:lstStyle/>
          <a:p>
            <a:endParaRPr lang="ru-RU"/>
          </a:p>
        </p:txBody>
      </p:sp>
      <p:grpSp>
        <p:nvGrpSpPr>
          <p:cNvPr id="3" name="Group 63"/>
          <p:cNvGrpSpPr>
            <a:grpSpLocks/>
          </p:cNvGrpSpPr>
          <p:nvPr/>
        </p:nvGrpSpPr>
        <p:grpSpPr bwMode="auto">
          <a:xfrm>
            <a:off x="6561138" y="2039938"/>
            <a:ext cx="642937" cy="642937"/>
            <a:chOff x="1289" y="582"/>
            <a:chExt cx="668" cy="668"/>
          </a:xfrm>
        </p:grpSpPr>
        <p:sp>
          <p:nvSpPr>
            <p:cNvPr id="56384" name="Oval 64"/>
            <p:cNvSpPr>
              <a:spLocks noChangeArrowheads="1"/>
            </p:cNvSpPr>
            <p:nvPr/>
          </p:nvSpPr>
          <p:spPr bwMode="gray">
            <a:xfrm>
              <a:off x="1289" y="582"/>
              <a:ext cx="668" cy="668"/>
            </a:xfrm>
            <a:prstGeom prst="ellipse">
              <a:avLst/>
            </a:prstGeom>
            <a:solidFill>
              <a:srgbClr val="333333"/>
            </a:solidFill>
            <a:ln w="38100" algn="ctr">
              <a:noFill/>
              <a:round/>
              <a:headEnd/>
              <a:tailEnd/>
            </a:ln>
            <a:effectLst/>
          </p:spPr>
          <p:txBody>
            <a:bodyPr anchor="ctr">
              <a:spAutoFit/>
            </a:bodyPr>
            <a:lstStyle/>
            <a:p>
              <a:endParaRPr lang="ru-RU"/>
            </a:p>
          </p:txBody>
        </p:sp>
        <p:sp>
          <p:nvSpPr>
            <p:cNvPr id="56385" name="Oval 65"/>
            <p:cNvSpPr>
              <a:spLocks noChangeArrowheads="1"/>
            </p:cNvSpPr>
            <p:nvPr/>
          </p:nvSpPr>
          <p:spPr bwMode="gray">
            <a:xfrm>
              <a:off x="1296" y="587"/>
              <a:ext cx="646" cy="647"/>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ru-RU"/>
            </a:p>
          </p:txBody>
        </p:sp>
        <p:sp>
          <p:nvSpPr>
            <p:cNvPr id="56386" name="Oval 66"/>
            <p:cNvSpPr>
              <a:spLocks noChangeArrowheads="1"/>
            </p:cNvSpPr>
            <p:nvPr/>
          </p:nvSpPr>
          <p:spPr bwMode="gray">
            <a:xfrm>
              <a:off x="1304" y="591"/>
              <a:ext cx="631" cy="631"/>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ru-RU"/>
            </a:p>
          </p:txBody>
        </p:sp>
        <p:sp>
          <p:nvSpPr>
            <p:cNvPr id="56387" name="Oval 67"/>
            <p:cNvSpPr>
              <a:spLocks noChangeArrowheads="1"/>
            </p:cNvSpPr>
            <p:nvPr/>
          </p:nvSpPr>
          <p:spPr bwMode="gray">
            <a:xfrm>
              <a:off x="1311" y="597"/>
              <a:ext cx="600" cy="589"/>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ru-RU"/>
            </a:p>
          </p:txBody>
        </p:sp>
        <p:sp>
          <p:nvSpPr>
            <p:cNvPr id="56388" name="Oval 68"/>
            <p:cNvSpPr>
              <a:spLocks noChangeArrowheads="1"/>
            </p:cNvSpPr>
            <p:nvPr/>
          </p:nvSpPr>
          <p:spPr bwMode="gray">
            <a:xfrm>
              <a:off x="1346" y="613"/>
              <a:ext cx="533" cy="479"/>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ru-RU"/>
            </a:p>
          </p:txBody>
        </p:sp>
      </p:grpSp>
      <p:sp>
        <p:nvSpPr>
          <p:cNvPr id="56389" name="Text Box 69"/>
          <p:cNvSpPr txBox="1">
            <a:spLocks noChangeArrowheads="1"/>
          </p:cNvSpPr>
          <p:nvPr/>
        </p:nvSpPr>
        <p:spPr bwMode="gray">
          <a:xfrm>
            <a:off x="6699250" y="2132013"/>
            <a:ext cx="354013" cy="457200"/>
          </a:xfrm>
          <a:prstGeom prst="rect">
            <a:avLst/>
          </a:prstGeom>
          <a:noFill/>
          <a:ln w="9525" algn="ctr">
            <a:noFill/>
            <a:miter lim="800000"/>
            <a:headEnd/>
            <a:tailEnd/>
          </a:ln>
          <a:effectLst/>
        </p:spPr>
        <p:txBody>
          <a:bodyPr wrap="none">
            <a:spAutoFit/>
          </a:bodyPr>
          <a:lstStyle/>
          <a:p>
            <a:pPr algn="ctr" eaLnBrk="0" hangingPunct="0"/>
            <a:r>
              <a:rPr lang="en-US" sz="2400">
                <a:solidFill>
                  <a:srgbClr val="000000"/>
                </a:solidFill>
              </a:rPr>
              <a:t>3</a:t>
            </a:r>
          </a:p>
        </p:txBody>
      </p:sp>
      <p:sp>
        <p:nvSpPr>
          <p:cNvPr id="56390" name="Text Box 70"/>
          <p:cNvSpPr txBox="1">
            <a:spLocks noChangeArrowheads="1"/>
          </p:cNvSpPr>
          <p:nvPr/>
        </p:nvSpPr>
        <p:spPr bwMode="gray">
          <a:xfrm>
            <a:off x="5892800" y="2801938"/>
            <a:ext cx="2057400" cy="1600438"/>
          </a:xfrm>
          <a:prstGeom prst="rect">
            <a:avLst/>
          </a:prstGeom>
          <a:noFill/>
          <a:ln w="9525" algn="ctr">
            <a:noFill/>
            <a:miter lim="800000"/>
            <a:headEnd/>
            <a:tailEnd/>
          </a:ln>
          <a:effectLst/>
        </p:spPr>
        <p:txBody>
          <a:bodyPr>
            <a:spAutoFit/>
          </a:bodyPr>
          <a:lstStyle/>
          <a:p>
            <a:pPr eaLnBrk="0" hangingPunct="0"/>
            <a:r>
              <a:rPr lang="ru-RU" sz="1400" dirty="0" smtClean="0">
                <a:solidFill>
                  <a:srgbClr val="000000"/>
                </a:solidFill>
                <a:latin typeface="Verdana" pitchFamily="34" charset="0"/>
              </a:rPr>
              <a:t>-</a:t>
            </a:r>
            <a:r>
              <a:rPr lang="ru-RU" sz="1400" b="1" dirty="0" smtClean="0">
                <a:solidFill>
                  <a:srgbClr val="FF0000"/>
                </a:solidFill>
                <a:latin typeface="Verdana" pitchFamily="34" charset="0"/>
              </a:rPr>
              <a:t>Лингвистическая работа с опорой.</a:t>
            </a:r>
          </a:p>
          <a:p>
            <a:pPr eaLnBrk="0" hangingPunct="0"/>
            <a:r>
              <a:rPr lang="ru-RU" sz="1400" b="1" dirty="0" smtClean="0">
                <a:solidFill>
                  <a:srgbClr val="FF0000"/>
                </a:solidFill>
                <a:latin typeface="Verdana" pitchFamily="34" charset="0"/>
              </a:rPr>
              <a:t>-Доклады</a:t>
            </a:r>
          </a:p>
          <a:p>
            <a:pPr eaLnBrk="0" hangingPunct="0"/>
            <a:r>
              <a:rPr lang="ru-RU" sz="1400" b="1" dirty="0" smtClean="0">
                <a:solidFill>
                  <a:srgbClr val="FF0000"/>
                </a:solidFill>
                <a:latin typeface="Verdana" pitchFamily="34" charset="0"/>
              </a:rPr>
              <a:t>-Сообщения </a:t>
            </a:r>
          </a:p>
          <a:p>
            <a:pPr eaLnBrk="0" hangingPunct="0"/>
            <a:r>
              <a:rPr lang="ru-RU" sz="1400" b="1" dirty="0" smtClean="0">
                <a:solidFill>
                  <a:srgbClr val="FF0000"/>
                </a:solidFill>
                <a:latin typeface="Verdana" pitchFamily="34" charset="0"/>
              </a:rPr>
              <a:t>-Пересказы</a:t>
            </a:r>
          </a:p>
          <a:p>
            <a:pPr eaLnBrk="0" hangingPunct="0"/>
            <a:r>
              <a:rPr lang="ru-RU" sz="1400" b="1" dirty="0" smtClean="0">
                <a:solidFill>
                  <a:srgbClr val="FF0000"/>
                </a:solidFill>
                <a:latin typeface="Verdana" pitchFamily="34" charset="0"/>
              </a:rPr>
              <a:t>-Альманахи</a:t>
            </a:r>
          </a:p>
          <a:p>
            <a:pPr eaLnBrk="0" hangingPunct="0"/>
            <a:r>
              <a:rPr lang="ru-RU" sz="1400" b="1" dirty="0" smtClean="0">
                <a:solidFill>
                  <a:srgbClr val="FF0000"/>
                </a:solidFill>
                <a:latin typeface="Verdana" pitchFamily="34" charset="0"/>
              </a:rPr>
              <a:t>-Газеты</a:t>
            </a:r>
            <a:endParaRPr lang="en-US" sz="1400" b="1" dirty="0">
              <a:solidFill>
                <a:srgbClr val="FF0000"/>
              </a:solidFill>
              <a:latin typeface="Verdana" pitchFamily="34" charset="0"/>
            </a:endParaRPr>
          </a:p>
        </p:txBody>
      </p:sp>
      <p:sp>
        <p:nvSpPr>
          <p:cNvPr id="56391" name="AutoShape 71"/>
          <p:cNvSpPr>
            <a:spLocks noChangeArrowheads="1"/>
          </p:cNvSpPr>
          <p:nvPr/>
        </p:nvSpPr>
        <p:spPr bwMode="gray">
          <a:xfrm>
            <a:off x="3454400" y="2347913"/>
            <a:ext cx="2163763" cy="2857500"/>
          </a:xfrm>
          <a:prstGeom prst="roundRect">
            <a:avLst>
              <a:gd name="adj" fmla="val 17509"/>
            </a:avLst>
          </a:prstGeom>
          <a:gradFill rotWithShape="1">
            <a:gsLst>
              <a:gs pos="0">
                <a:srgbClr val="34B034"/>
              </a:gs>
              <a:gs pos="100000">
                <a:srgbClr val="3F8B4A"/>
              </a:gs>
            </a:gsLst>
            <a:lin ang="2700000" scaled="1"/>
          </a:gradFill>
          <a:ln w="9525">
            <a:noFill/>
            <a:round/>
            <a:headEnd/>
            <a:tailEnd/>
          </a:ln>
          <a:effectLst/>
        </p:spPr>
        <p:txBody>
          <a:bodyPr wrap="none" anchor="ctr"/>
          <a:lstStyle/>
          <a:p>
            <a:endParaRPr lang="ru-RU"/>
          </a:p>
        </p:txBody>
      </p:sp>
      <p:sp>
        <p:nvSpPr>
          <p:cNvPr id="56392" name="AutoShape 72"/>
          <p:cNvSpPr>
            <a:spLocks noChangeArrowheads="1"/>
          </p:cNvSpPr>
          <p:nvPr/>
        </p:nvSpPr>
        <p:spPr bwMode="gray">
          <a:xfrm>
            <a:off x="3487738" y="2355850"/>
            <a:ext cx="2098675" cy="2803525"/>
          </a:xfrm>
          <a:prstGeom prst="roundRect">
            <a:avLst>
              <a:gd name="adj" fmla="val 16667"/>
            </a:avLst>
          </a:prstGeom>
          <a:solidFill>
            <a:srgbClr val="73E77E"/>
          </a:solidFill>
          <a:ln w="9525">
            <a:noFill/>
            <a:round/>
            <a:headEnd/>
            <a:tailEnd/>
          </a:ln>
          <a:effectLst/>
        </p:spPr>
        <p:txBody>
          <a:bodyPr wrap="none" anchor="ctr"/>
          <a:lstStyle/>
          <a:p>
            <a:endParaRPr lang="ru-RU"/>
          </a:p>
        </p:txBody>
      </p:sp>
      <p:sp>
        <p:nvSpPr>
          <p:cNvPr id="56393" name="AutoShape 73"/>
          <p:cNvSpPr>
            <a:spLocks noChangeArrowheads="1"/>
          </p:cNvSpPr>
          <p:nvPr/>
        </p:nvSpPr>
        <p:spPr bwMode="gray">
          <a:xfrm>
            <a:off x="3505200" y="4419600"/>
            <a:ext cx="2070100" cy="709613"/>
          </a:xfrm>
          <a:prstGeom prst="roundRect">
            <a:avLst>
              <a:gd name="adj" fmla="val 50000"/>
            </a:avLst>
          </a:prstGeom>
          <a:gradFill rotWithShape="1">
            <a:gsLst>
              <a:gs pos="0">
                <a:srgbClr val="73E77E"/>
              </a:gs>
              <a:gs pos="100000">
                <a:srgbClr val="73E77E">
                  <a:gamma/>
                  <a:tint val="54510"/>
                  <a:invGamma/>
                </a:srgbClr>
              </a:gs>
            </a:gsLst>
            <a:lin ang="5400000" scaled="1"/>
          </a:gradFill>
          <a:ln w="9525">
            <a:noFill/>
            <a:round/>
            <a:headEnd/>
            <a:tailEnd/>
          </a:ln>
          <a:effectLst/>
        </p:spPr>
        <p:txBody>
          <a:bodyPr wrap="none" anchor="ctr"/>
          <a:lstStyle/>
          <a:p>
            <a:endParaRPr lang="ru-RU"/>
          </a:p>
        </p:txBody>
      </p:sp>
      <p:sp>
        <p:nvSpPr>
          <p:cNvPr id="56394" name="AutoShape 74"/>
          <p:cNvSpPr>
            <a:spLocks noChangeArrowheads="1"/>
          </p:cNvSpPr>
          <p:nvPr/>
        </p:nvSpPr>
        <p:spPr bwMode="gray">
          <a:xfrm>
            <a:off x="3505200" y="2378075"/>
            <a:ext cx="2070100" cy="708025"/>
          </a:xfrm>
          <a:prstGeom prst="roundRect">
            <a:avLst>
              <a:gd name="adj" fmla="val 50000"/>
            </a:avLst>
          </a:prstGeom>
          <a:gradFill rotWithShape="1">
            <a:gsLst>
              <a:gs pos="0">
                <a:srgbClr val="73E77E">
                  <a:gamma/>
                  <a:tint val="33333"/>
                  <a:invGamma/>
                </a:srgbClr>
              </a:gs>
              <a:gs pos="100000">
                <a:srgbClr val="73E77E"/>
              </a:gs>
            </a:gsLst>
            <a:lin ang="5400000" scaled="1"/>
          </a:gradFill>
          <a:ln w="9525">
            <a:noFill/>
            <a:round/>
            <a:headEnd/>
            <a:tailEnd/>
          </a:ln>
          <a:effectLst/>
        </p:spPr>
        <p:txBody>
          <a:bodyPr wrap="none" anchor="ctr"/>
          <a:lstStyle/>
          <a:p>
            <a:endParaRPr lang="ru-RU"/>
          </a:p>
        </p:txBody>
      </p:sp>
      <p:sp>
        <p:nvSpPr>
          <p:cNvPr id="56395" name="Oval 75"/>
          <p:cNvSpPr>
            <a:spLocks noChangeArrowheads="1"/>
          </p:cNvSpPr>
          <p:nvPr/>
        </p:nvSpPr>
        <p:spPr bwMode="gray">
          <a:xfrm>
            <a:off x="4198938" y="2039938"/>
            <a:ext cx="642937" cy="642937"/>
          </a:xfrm>
          <a:prstGeom prst="ellipse">
            <a:avLst/>
          </a:prstGeom>
          <a:solidFill>
            <a:srgbClr val="333333"/>
          </a:solidFill>
          <a:ln w="38100" algn="ctr">
            <a:noFill/>
            <a:round/>
            <a:headEnd/>
            <a:tailEnd/>
          </a:ln>
          <a:effectLst/>
        </p:spPr>
        <p:txBody>
          <a:bodyPr anchor="ctr">
            <a:spAutoFit/>
          </a:bodyPr>
          <a:lstStyle/>
          <a:p>
            <a:endParaRPr lang="ru-RU"/>
          </a:p>
        </p:txBody>
      </p:sp>
      <p:sp>
        <p:nvSpPr>
          <p:cNvPr id="56396" name="Oval 76"/>
          <p:cNvSpPr>
            <a:spLocks noChangeArrowheads="1"/>
          </p:cNvSpPr>
          <p:nvPr/>
        </p:nvSpPr>
        <p:spPr bwMode="gray">
          <a:xfrm>
            <a:off x="4205288" y="2044700"/>
            <a:ext cx="622300" cy="622300"/>
          </a:xfrm>
          <a:prstGeom prst="ellipse">
            <a:avLst/>
          </a:prstGeom>
          <a:gradFill rotWithShape="1">
            <a:gsLst>
              <a:gs pos="0">
                <a:srgbClr val="D6E1E2">
                  <a:gamma/>
                  <a:shade val="46275"/>
                  <a:invGamma/>
                </a:srgbClr>
              </a:gs>
              <a:gs pos="100000">
                <a:srgbClr val="D6E1E2"/>
              </a:gs>
            </a:gsLst>
            <a:lin ang="5400000" scaled="1"/>
          </a:gradFill>
          <a:ln w="9525" algn="ctr">
            <a:noFill/>
            <a:round/>
            <a:headEnd/>
            <a:tailEnd/>
          </a:ln>
          <a:effectLst/>
        </p:spPr>
        <p:txBody>
          <a:bodyPr vert="eaVert" wrap="none" anchor="ctr"/>
          <a:lstStyle/>
          <a:p>
            <a:endParaRPr lang="ru-RU"/>
          </a:p>
        </p:txBody>
      </p:sp>
      <p:sp>
        <p:nvSpPr>
          <p:cNvPr id="56397" name="Oval 77"/>
          <p:cNvSpPr>
            <a:spLocks noChangeArrowheads="1"/>
          </p:cNvSpPr>
          <p:nvPr/>
        </p:nvSpPr>
        <p:spPr bwMode="gray">
          <a:xfrm>
            <a:off x="4213225" y="2047875"/>
            <a:ext cx="608013" cy="608013"/>
          </a:xfrm>
          <a:prstGeom prst="ellipse">
            <a:avLst/>
          </a:prstGeom>
          <a:gradFill rotWithShape="1">
            <a:gsLst>
              <a:gs pos="0">
                <a:srgbClr val="D6E1E2">
                  <a:alpha val="0"/>
                </a:srgbClr>
              </a:gs>
              <a:gs pos="100000">
                <a:srgbClr val="D6E1E2">
                  <a:gamma/>
                  <a:tint val="34902"/>
                  <a:invGamma/>
                </a:srgbClr>
              </a:gs>
            </a:gsLst>
            <a:lin ang="5400000" scaled="1"/>
          </a:gradFill>
          <a:ln w="9525" algn="ctr">
            <a:noFill/>
            <a:round/>
            <a:headEnd/>
            <a:tailEnd/>
          </a:ln>
          <a:effectLst/>
        </p:spPr>
        <p:txBody>
          <a:bodyPr vert="eaVert" wrap="none" anchor="ctr"/>
          <a:lstStyle/>
          <a:p>
            <a:endParaRPr lang="ru-RU"/>
          </a:p>
        </p:txBody>
      </p:sp>
      <p:sp>
        <p:nvSpPr>
          <p:cNvPr id="56398" name="Oval 78"/>
          <p:cNvSpPr>
            <a:spLocks noChangeArrowheads="1"/>
          </p:cNvSpPr>
          <p:nvPr/>
        </p:nvSpPr>
        <p:spPr bwMode="gray">
          <a:xfrm>
            <a:off x="4219575" y="2054225"/>
            <a:ext cx="577850" cy="566738"/>
          </a:xfrm>
          <a:prstGeom prst="ellipse">
            <a:avLst/>
          </a:prstGeom>
          <a:gradFill rotWithShape="1">
            <a:gsLst>
              <a:gs pos="0">
                <a:srgbClr val="D6E1E2">
                  <a:gamma/>
                  <a:shade val="79216"/>
                  <a:invGamma/>
                </a:srgbClr>
              </a:gs>
              <a:gs pos="100000">
                <a:srgbClr val="D6E1E2">
                  <a:alpha val="48000"/>
                </a:srgbClr>
              </a:gs>
            </a:gsLst>
            <a:lin ang="5400000" scaled="1"/>
          </a:gradFill>
          <a:ln w="9525" algn="ctr">
            <a:noFill/>
            <a:round/>
            <a:headEnd/>
            <a:tailEnd/>
          </a:ln>
          <a:effectLst/>
        </p:spPr>
        <p:txBody>
          <a:bodyPr vert="eaVert" wrap="none" anchor="ctr"/>
          <a:lstStyle/>
          <a:p>
            <a:endParaRPr lang="ru-RU"/>
          </a:p>
        </p:txBody>
      </p:sp>
      <p:sp>
        <p:nvSpPr>
          <p:cNvPr id="56399" name="Oval 79"/>
          <p:cNvSpPr>
            <a:spLocks noChangeArrowheads="1"/>
          </p:cNvSpPr>
          <p:nvPr/>
        </p:nvSpPr>
        <p:spPr bwMode="gray">
          <a:xfrm>
            <a:off x="4254500" y="2070100"/>
            <a:ext cx="512763" cy="460375"/>
          </a:xfrm>
          <a:prstGeom prst="ellipse">
            <a:avLst/>
          </a:prstGeom>
          <a:gradFill rotWithShape="1">
            <a:gsLst>
              <a:gs pos="0">
                <a:srgbClr val="D6E1E2">
                  <a:gamma/>
                  <a:tint val="0"/>
                  <a:invGamma/>
                </a:srgbClr>
              </a:gs>
              <a:gs pos="100000">
                <a:srgbClr val="D6E1E2">
                  <a:alpha val="38000"/>
                </a:srgbClr>
              </a:gs>
            </a:gsLst>
            <a:lin ang="5400000" scaled="1"/>
          </a:gradFill>
          <a:ln w="9525" algn="ctr">
            <a:noFill/>
            <a:round/>
            <a:headEnd/>
            <a:tailEnd/>
          </a:ln>
          <a:effectLst/>
        </p:spPr>
        <p:txBody>
          <a:bodyPr vert="eaVert" wrap="none" anchor="ctr"/>
          <a:lstStyle/>
          <a:p>
            <a:endParaRPr lang="ru-RU"/>
          </a:p>
        </p:txBody>
      </p:sp>
      <p:sp>
        <p:nvSpPr>
          <p:cNvPr id="56400" name="Text Box 80"/>
          <p:cNvSpPr txBox="1">
            <a:spLocks noChangeArrowheads="1"/>
          </p:cNvSpPr>
          <p:nvPr/>
        </p:nvSpPr>
        <p:spPr bwMode="gray">
          <a:xfrm>
            <a:off x="4337050" y="2132013"/>
            <a:ext cx="354013" cy="457200"/>
          </a:xfrm>
          <a:prstGeom prst="rect">
            <a:avLst/>
          </a:prstGeom>
          <a:noFill/>
          <a:ln w="9525" algn="ctr">
            <a:noFill/>
            <a:miter lim="800000"/>
            <a:headEnd/>
            <a:tailEnd/>
          </a:ln>
          <a:effectLst/>
        </p:spPr>
        <p:txBody>
          <a:bodyPr wrap="none">
            <a:spAutoFit/>
          </a:bodyPr>
          <a:lstStyle/>
          <a:p>
            <a:pPr algn="ctr" eaLnBrk="0" hangingPunct="0"/>
            <a:r>
              <a:rPr lang="en-US" sz="2400">
                <a:solidFill>
                  <a:srgbClr val="000000"/>
                </a:solidFill>
              </a:rPr>
              <a:t>2</a:t>
            </a:r>
          </a:p>
        </p:txBody>
      </p:sp>
      <p:sp>
        <p:nvSpPr>
          <p:cNvPr id="56401" name="Text Box 81"/>
          <p:cNvSpPr txBox="1">
            <a:spLocks noChangeArrowheads="1"/>
          </p:cNvSpPr>
          <p:nvPr/>
        </p:nvSpPr>
        <p:spPr bwMode="gray">
          <a:xfrm>
            <a:off x="3530600" y="2801938"/>
            <a:ext cx="2057400" cy="2677656"/>
          </a:xfrm>
          <a:prstGeom prst="rect">
            <a:avLst/>
          </a:prstGeom>
          <a:noFill/>
          <a:ln w="9525" algn="ctr">
            <a:noFill/>
            <a:miter lim="800000"/>
            <a:headEnd/>
            <a:tailEnd/>
          </a:ln>
          <a:effectLst/>
        </p:spPr>
        <p:txBody>
          <a:bodyPr wrap="square">
            <a:spAutoFit/>
          </a:bodyPr>
          <a:lstStyle/>
          <a:p>
            <a:pPr eaLnBrk="0" hangingPunct="0"/>
            <a:r>
              <a:rPr lang="ru-RU" sz="1400" b="1" dirty="0" smtClean="0">
                <a:solidFill>
                  <a:srgbClr val="FF0000"/>
                </a:solidFill>
                <a:latin typeface="Verdana" pitchFamily="34" charset="0"/>
              </a:rPr>
              <a:t>Устный рассказ:</a:t>
            </a:r>
          </a:p>
          <a:p>
            <a:pPr eaLnBrk="0" hangingPunct="0"/>
            <a:r>
              <a:rPr lang="ru-RU" sz="1400" dirty="0" smtClean="0">
                <a:solidFill>
                  <a:srgbClr val="000000"/>
                </a:solidFill>
                <a:latin typeface="Verdana" pitchFamily="34" charset="0"/>
              </a:rPr>
              <a:t>-рассказ</a:t>
            </a:r>
          </a:p>
          <a:p>
            <a:pPr eaLnBrk="0" hangingPunct="0"/>
            <a:r>
              <a:rPr lang="ru-RU" sz="1400" dirty="0" smtClean="0">
                <a:solidFill>
                  <a:srgbClr val="000000"/>
                </a:solidFill>
                <a:latin typeface="Verdana" pitchFamily="34" charset="0"/>
              </a:rPr>
              <a:t>-музыкальное впечатление</a:t>
            </a:r>
          </a:p>
          <a:p>
            <a:pPr eaLnBrk="0" hangingPunct="0"/>
            <a:r>
              <a:rPr lang="ru-RU" sz="1400" dirty="0" smtClean="0">
                <a:solidFill>
                  <a:srgbClr val="000000"/>
                </a:solidFill>
                <a:latin typeface="Verdana" pitchFamily="34" charset="0"/>
              </a:rPr>
              <a:t>-сочинение</a:t>
            </a:r>
          </a:p>
          <a:p>
            <a:pPr eaLnBrk="0" hangingPunct="0"/>
            <a:r>
              <a:rPr lang="ru-RU" sz="1400" dirty="0" smtClean="0">
                <a:solidFill>
                  <a:srgbClr val="000000"/>
                </a:solidFill>
                <a:latin typeface="Verdana" pitchFamily="34" charset="0"/>
              </a:rPr>
              <a:t>-жизненные впечатления</a:t>
            </a:r>
          </a:p>
          <a:p>
            <a:pPr eaLnBrk="0" hangingPunct="0"/>
            <a:r>
              <a:rPr lang="ru-RU" sz="1400" dirty="0" smtClean="0">
                <a:solidFill>
                  <a:srgbClr val="000000"/>
                </a:solidFill>
                <a:latin typeface="Verdana" pitchFamily="34" charset="0"/>
              </a:rPr>
              <a:t>-фантазийные</a:t>
            </a:r>
          </a:p>
          <a:p>
            <a:pPr eaLnBrk="0" hangingPunct="0"/>
            <a:r>
              <a:rPr lang="ru-RU" sz="1400" dirty="0" smtClean="0">
                <a:solidFill>
                  <a:srgbClr val="000000"/>
                </a:solidFill>
                <a:latin typeface="Verdana" pitchFamily="34" charset="0"/>
              </a:rPr>
              <a:t> -впечатления</a:t>
            </a:r>
          </a:p>
          <a:p>
            <a:pPr eaLnBrk="0" hangingPunct="0"/>
            <a:r>
              <a:rPr lang="ru-RU" sz="1400" dirty="0" smtClean="0">
                <a:solidFill>
                  <a:srgbClr val="000000"/>
                </a:solidFill>
                <a:latin typeface="Verdana" pitchFamily="34" charset="0"/>
              </a:rPr>
              <a:t>-устные дискуссии </a:t>
            </a:r>
          </a:p>
          <a:p>
            <a:pPr eaLnBrk="0" hangingPunct="0"/>
            <a:endParaRPr lang="ru-RU" sz="1400" dirty="0" smtClean="0">
              <a:solidFill>
                <a:srgbClr val="000000"/>
              </a:solidFill>
              <a:latin typeface="Verdana" pitchFamily="34" charset="0"/>
            </a:endParaRPr>
          </a:p>
          <a:p>
            <a:pPr eaLnBrk="0" hangingPunct="0"/>
            <a:endParaRPr lang="en-US" sz="1400" dirty="0">
              <a:solidFill>
                <a:srgbClr val="000000"/>
              </a:solidFill>
              <a:latin typeface="Verdana"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3600" b="1" dirty="0" smtClean="0">
                <a:solidFill>
                  <a:srgbClr val="C00000"/>
                </a:solidFill>
                <a:latin typeface="Times New Roman" pitchFamily="18" charset="0"/>
                <a:cs typeface="Times New Roman" pitchFamily="18" charset="0"/>
              </a:rPr>
              <a:t>Модели личностно-ориентированного подхода в развитии речи</a:t>
            </a:r>
            <a:endParaRPr lang="ru-RU" sz="3600" b="1"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a:bodyPr>
          <a:lstStyle/>
          <a:p>
            <a:r>
              <a:rPr lang="ru-RU" u="sng" dirty="0" smtClean="0"/>
              <a:t>Технология проектов, или метод проектов</a:t>
            </a:r>
            <a:r>
              <a:rPr lang="ru-RU" b="1" dirty="0" smtClean="0"/>
              <a:t>,</a:t>
            </a:r>
            <a:r>
              <a:rPr lang="ru-RU" dirty="0" smtClean="0"/>
              <a:t> в силу своей дидактической сущности позволяет решать задачи формирования и развития интеллектуальных умений критического и творческого мышления.</a:t>
            </a:r>
          </a:p>
          <a:p>
            <a:r>
              <a:rPr lang="ru-RU" dirty="0" smtClean="0"/>
              <a:t>«Языковой портфель» -накопление речевого материала </a:t>
            </a:r>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Технология блочного обучения</a:t>
            </a:r>
            <a:endParaRPr lang="ru-RU" dirty="0"/>
          </a:p>
        </p:txBody>
      </p:sp>
      <p:sp>
        <p:nvSpPr>
          <p:cNvPr id="3" name="Содержимое 2"/>
          <p:cNvSpPr>
            <a:spLocks noGrp="1"/>
          </p:cNvSpPr>
          <p:nvPr>
            <p:ph idx="1"/>
          </p:nvPr>
        </p:nvSpPr>
        <p:spPr/>
        <p:txBody>
          <a:bodyPr>
            <a:normAutofit fontScale="70000" lnSpcReduction="20000"/>
          </a:bodyPr>
          <a:lstStyle/>
          <a:p>
            <a:r>
              <a:rPr lang="ru-RU" dirty="0" smtClean="0"/>
              <a:t>Основой блочной технологии является:</a:t>
            </a:r>
          </a:p>
          <a:p>
            <a:r>
              <a:rPr lang="ru-RU" dirty="0" smtClean="0"/>
              <a:t>одновременное изучение аналогичных понятий;</a:t>
            </a:r>
          </a:p>
          <a:p>
            <a:r>
              <a:rPr lang="ru-RU" dirty="0" smtClean="0"/>
              <a:t>представление большого количества информации в образно - наглядной форме (матрице);</a:t>
            </a:r>
          </a:p>
          <a:p>
            <a:r>
              <a:rPr lang="ru-RU" dirty="0" smtClean="0"/>
              <a:t>усложнение заданий от урока к уроку.</a:t>
            </a:r>
          </a:p>
          <a:p>
            <a:r>
              <a:rPr lang="ru-RU" dirty="0" smtClean="0"/>
              <a:t>Например, уроки развития речи с применением технологии блочного обучения в работе с нетрадиционными жанрами сочинений (репортаж-статья-письмо).</a:t>
            </a:r>
          </a:p>
          <a:p>
            <a:r>
              <a:rPr lang="ru-RU" dirty="0" smtClean="0"/>
              <a:t>Цель таких занятий: развивать речевую компетентность путем сравнения, сопоставления и практического использования нетрадиционных жанров сочинений: статьи, репортажа, письма на основе технологии блочного обучения.</a:t>
            </a:r>
          </a:p>
          <a:p>
            <a:endParaRPr lang="ru-RU"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b="1" dirty="0" smtClean="0">
                <a:solidFill>
                  <a:srgbClr val="C00000"/>
                </a:solidFill>
                <a:latin typeface="Times New Roman" pitchFamily="18" charset="0"/>
                <a:cs typeface="Times New Roman" pitchFamily="18" charset="0"/>
              </a:rPr>
              <a:t>Виды упражнений на уроках русского языка при обучении связной речи </a:t>
            </a:r>
            <a:endParaRPr lang="ru-RU" sz="2800" b="1" dirty="0">
              <a:solidFill>
                <a:srgbClr val="C00000"/>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32500" lnSpcReduction="20000"/>
          </a:bodyPr>
          <a:lstStyle/>
          <a:p>
            <a:pPr>
              <a:buNone/>
            </a:pPr>
            <a:r>
              <a:rPr lang="ru-RU" sz="5600" dirty="0" smtClean="0"/>
              <a:t>1</a:t>
            </a:r>
            <a:r>
              <a:rPr lang="ru-RU" sz="5600" dirty="0" smtClean="0">
                <a:latin typeface="Times New Roman" pitchFamily="18" charset="0"/>
                <a:cs typeface="Times New Roman" pitchFamily="18" charset="0"/>
              </a:rPr>
              <a:t>.  Восстановление деформированного текста.</a:t>
            </a:r>
          </a:p>
          <a:p>
            <a:r>
              <a:rPr lang="ru-RU" sz="5600" dirty="0" smtClean="0">
                <a:latin typeface="Times New Roman" pitchFamily="18" charset="0"/>
                <a:cs typeface="Times New Roman" pitchFamily="18" charset="0"/>
              </a:rPr>
              <a:t>Из данных предложений составь рассказ, запиши его.</a:t>
            </a:r>
          </a:p>
          <a:p>
            <a:pPr>
              <a:buNone/>
            </a:pPr>
            <a:r>
              <a:rPr lang="ru-RU" sz="5600" dirty="0" smtClean="0">
                <a:latin typeface="Times New Roman" pitchFamily="18" charset="0"/>
                <a:cs typeface="Times New Roman" pitchFamily="18" charset="0"/>
              </a:rPr>
              <a:t>Она собрала тонкие веточки.</a:t>
            </a:r>
          </a:p>
          <a:p>
            <a:pPr>
              <a:buNone/>
            </a:pPr>
            <a:r>
              <a:rPr lang="ru-RU" sz="5600" dirty="0" smtClean="0">
                <a:latin typeface="Times New Roman" pitchFamily="18" charset="0"/>
                <a:cs typeface="Times New Roman" pitchFamily="18" charset="0"/>
              </a:rPr>
              <a:t>Настя шла из школы домой.</a:t>
            </a:r>
          </a:p>
          <a:p>
            <a:pPr>
              <a:buNone/>
            </a:pPr>
            <a:r>
              <a:rPr lang="ru-RU" sz="5600" dirty="0" smtClean="0">
                <a:latin typeface="Times New Roman" pitchFamily="18" charset="0"/>
                <a:cs typeface="Times New Roman" pitchFamily="18" charset="0"/>
              </a:rPr>
              <a:t>В школьном саду обрезали деревья.</a:t>
            </a:r>
          </a:p>
          <a:p>
            <a:pPr>
              <a:buNone/>
            </a:pPr>
            <a:r>
              <a:rPr lang="ru-RU" sz="5600" dirty="0" smtClean="0">
                <a:latin typeface="Times New Roman" pitchFamily="18" charset="0"/>
                <a:cs typeface="Times New Roman" pitchFamily="18" charset="0"/>
              </a:rPr>
              <a:t>Скоро заблестели зелёные листочки.</a:t>
            </a:r>
          </a:p>
          <a:p>
            <a:pPr>
              <a:buNone/>
            </a:pPr>
            <a:r>
              <a:rPr lang="ru-RU" sz="5600" dirty="0" smtClean="0">
                <a:latin typeface="Times New Roman" pitchFamily="18" charset="0"/>
                <a:cs typeface="Times New Roman" pitchFamily="18" charset="0"/>
              </a:rPr>
              <a:t>Дома девочка поставила их в воду.</a:t>
            </a:r>
          </a:p>
          <a:p>
            <a:pPr>
              <a:buNone/>
            </a:pPr>
            <a:r>
              <a:rPr lang="ru-RU" sz="5600" dirty="0" smtClean="0">
                <a:latin typeface="Times New Roman" pitchFamily="18" charset="0"/>
                <a:cs typeface="Times New Roman" pitchFamily="18" charset="0"/>
              </a:rPr>
              <a:t>2. Составление предложений из данных слов с добавлением любых других слов: снегурочка сочинение писать</a:t>
            </a:r>
          </a:p>
          <a:p>
            <a:pPr>
              <a:buNone/>
            </a:pPr>
            <a:r>
              <a:rPr lang="ru-RU" sz="5600" dirty="0" smtClean="0">
                <a:latin typeface="Times New Roman" pitchFamily="18" charset="0"/>
                <a:cs typeface="Times New Roman" pitchFamily="18" charset="0"/>
              </a:rPr>
              <a:t>3.  Сочинение на тему "Что бы я рассказал африканскому мальчику о зиме".</a:t>
            </a:r>
          </a:p>
          <a:p>
            <a:pPr>
              <a:buNone/>
            </a:pPr>
            <a:r>
              <a:rPr lang="ru-RU" sz="5600" dirty="0" smtClean="0">
                <a:latin typeface="Times New Roman" pitchFamily="18" charset="0"/>
                <a:cs typeface="Times New Roman" pitchFamily="18" charset="0"/>
              </a:rPr>
              <a:t>4. Составление аннотации художественного произведения или научно-популярной статьи.</a:t>
            </a:r>
          </a:p>
          <a:p>
            <a:pPr>
              <a:buNone/>
            </a:pPr>
            <a:r>
              <a:rPr lang="ru-RU" sz="5600" dirty="0" smtClean="0">
                <a:latin typeface="Times New Roman" pitchFamily="18" charset="0"/>
                <a:cs typeface="Times New Roman" pitchFamily="18" charset="0"/>
              </a:rPr>
              <a:t>5. Составление конспекта научно-популярной статьи.</a:t>
            </a:r>
          </a:p>
          <a:p>
            <a:pPr>
              <a:buNone/>
            </a:pPr>
            <a:r>
              <a:rPr lang="ru-RU" sz="5600" dirty="0" smtClean="0">
                <a:latin typeface="Times New Roman" pitchFamily="18" charset="0"/>
                <a:cs typeface="Times New Roman" pitchFamily="18" charset="0"/>
              </a:rPr>
              <a:t>6. Письмо по памяти</a:t>
            </a:r>
          </a:p>
          <a:p>
            <a:pPr>
              <a:buNone/>
            </a:pPr>
            <a:r>
              <a:rPr lang="ru-RU" sz="5600" dirty="0" smtClean="0">
                <a:latin typeface="Times New Roman" pitchFamily="18" charset="0"/>
                <a:cs typeface="Times New Roman" pitchFamily="18" charset="0"/>
              </a:rPr>
              <a:t>7. Редактирование текста</a:t>
            </a:r>
          </a:p>
          <a:p>
            <a:pPr>
              <a:buNone/>
            </a:pPr>
            <a:r>
              <a:rPr lang="ru-RU" sz="5600" dirty="0" smtClean="0">
                <a:latin typeface="Times New Roman" pitchFamily="18" charset="0"/>
                <a:cs typeface="Times New Roman" pitchFamily="18" charset="0"/>
              </a:rPr>
              <a:t>8. Определение границ предложений.</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b="1" dirty="0" smtClean="0">
                <a:solidFill>
                  <a:srgbClr val="C00000"/>
                </a:solidFill>
              </a:rPr>
              <a:t>Задания на исключение лишнего</a:t>
            </a:r>
            <a:br>
              <a:rPr lang="ru-RU" b="1" dirty="0" smtClean="0">
                <a:solidFill>
                  <a:srgbClr val="C00000"/>
                </a:solidFill>
              </a:rPr>
            </a:br>
            <a:endParaRPr lang="ru-RU" b="1" dirty="0">
              <a:solidFill>
                <a:srgbClr val="C00000"/>
              </a:solidFill>
            </a:endParaRPr>
          </a:p>
        </p:txBody>
      </p:sp>
      <p:sp>
        <p:nvSpPr>
          <p:cNvPr id="3" name="Содержимое 2"/>
          <p:cNvSpPr>
            <a:spLocks noGrp="1"/>
          </p:cNvSpPr>
          <p:nvPr>
            <p:ph idx="1"/>
          </p:nvPr>
        </p:nvSpPr>
        <p:spPr/>
        <p:txBody>
          <a:bodyPr>
            <a:normAutofit fontScale="92500" lnSpcReduction="20000"/>
          </a:bodyPr>
          <a:lstStyle/>
          <a:p>
            <a:pPr algn="just"/>
            <a:r>
              <a:rPr lang="ru-RU" dirty="0" smtClean="0">
                <a:latin typeface="Times New Roman" pitchFamily="18" charset="0"/>
                <a:cs typeface="Times New Roman" pitchFamily="18" charset="0"/>
              </a:rPr>
              <a:t>Цель предлагаемых вариантов заданий состоит в усвоении учащимися большого объема знаний языкового материала на основе установления связей между отдельными его элементами, явлениями, в развитии поэтапных операционных умений переноса знаний в другие области и построения доказательных монологических высказываний.</a:t>
            </a:r>
          </a:p>
          <a:p>
            <a:pPr algn="just"/>
            <a:r>
              <a:rPr lang="ru-RU" dirty="0" smtClean="0">
                <a:latin typeface="Times New Roman" pitchFamily="18" charset="0"/>
                <a:cs typeface="Times New Roman" pitchFamily="18" charset="0"/>
              </a:rPr>
              <a:t>Задание 1. Из данного перечня слов найдите четвертое лишнее.</a:t>
            </a:r>
          </a:p>
          <a:p>
            <a:pPr algn="just"/>
            <a:r>
              <a:rPr lang="ru-RU" dirty="0" smtClean="0">
                <a:solidFill>
                  <a:srgbClr val="C00000"/>
                </a:solidFill>
                <a:latin typeface="Times New Roman" pitchFamily="18" charset="0"/>
                <a:cs typeface="Times New Roman" pitchFamily="18" charset="0"/>
              </a:rPr>
              <a:t>Сосна, клен, ясень, тополь.</a:t>
            </a:r>
          </a:p>
          <a:p>
            <a:endParaRPr lang="ru-RU"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a:bodyPr>
          <a:lstStyle/>
          <a:p>
            <a:r>
              <a:rPr lang="ru-RU" sz="3600" dirty="0" smtClean="0">
                <a:latin typeface="Times New Roman" pitchFamily="18" charset="0"/>
                <a:cs typeface="Times New Roman" pitchFamily="18" charset="0"/>
              </a:rPr>
              <a:t>Исключите из цепочки лишние слова по какому-либо признаку так, чтобы в ней осталось только одно слово. Причину исключения каждого слова обоснуйте.</a:t>
            </a:r>
          </a:p>
          <a:p>
            <a:r>
              <a:rPr lang="ru-RU" sz="3600" dirty="0" smtClean="0">
                <a:solidFill>
                  <a:srgbClr val="C00000"/>
                </a:solidFill>
                <a:latin typeface="Times New Roman" pitchFamily="18" charset="0"/>
                <a:cs typeface="Times New Roman" pitchFamily="18" charset="0"/>
              </a:rPr>
              <a:t>Колонны, костюм, рожь, объединить, какао, школа.</a:t>
            </a:r>
          </a:p>
          <a:p>
            <a:pPr>
              <a:buNone/>
            </a:pPr>
            <a:endParaRPr lang="ru-RU"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Игры</a:t>
            </a:r>
            <a:endParaRPr lang="ru-RU" dirty="0"/>
          </a:p>
        </p:txBody>
      </p:sp>
      <p:sp>
        <p:nvSpPr>
          <p:cNvPr id="3" name="Содержимое 2"/>
          <p:cNvSpPr>
            <a:spLocks noGrp="1"/>
          </p:cNvSpPr>
          <p:nvPr>
            <p:ph idx="1"/>
          </p:nvPr>
        </p:nvSpPr>
        <p:spPr/>
        <p:txBody>
          <a:bodyPr/>
          <a:lstStyle/>
          <a:p>
            <a:r>
              <a:rPr lang="ru-RU" dirty="0" smtClean="0"/>
              <a:t>Художники</a:t>
            </a:r>
          </a:p>
          <a:p>
            <a:r>
              <a:rPr lang="ru-RU" b="1" dirty="0" smtClean="0">
                <a:solidFill>
                  <a:srgbClr val="C00000"/>
                </a:solidFill>
              </a:rPr>
              <a:t>Индейцы</a:t>
            </a:r>
          </a:p>
          <a:p>
            <a:r>
              <a:rPr lang="ru-RU" dirty="0" smtClean="0"/>
              <a:t>Гласные без согласных </a:t>
            </a:r>
          </a:p>
          <a:p>
            <a:r>
              <a:rPr lang="ru-RU" b="1" dirty="0" err="1" smtClean="0">
                <a:solidFill>
                  <a:srgbClr val="C00000"/>
                </a:solidFill>
              </a:rPr>
              <a:t>Заморочки</a:t>
            </a:r>
            <a:r>
              <a:rPr lang="ru-RU" b="1" dirty="0" smtClean="0">
                <a:solidFill>
                  <a:srgbClr val="C00000"/>
                </a:solidFill>
              </a:rPr>
              <a:t> </a:t>
            </a:r>
          </a:p>
          <a:p>
            <a:r>
              <a:rPr lang="ru-RU" b="1" dirty="0" smtClean="0"/>
              <a:t>Аукцион</a:t>
            </a:r>
          </a:p>
          <a:p>
            <a:r>
              <a:rPr lang="ru-RU" b="1" dirty="0" smtClean="0"/>
              <a:t>Ярмарка идей</a:t>
            </a:r>
            <a:endParaRPr lang="ru-RU" b="1"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Результаты </a:t>
            </a:r>
            <a:endParaRPr lang="ru-RU"/>
          </a:p>
        </p:txBody>
      </p:sp>
      <p:sp>
        <p:nvSpPr>
          <p:cNvPr id="3" name="Содержимое 2"/>
          <p:cNvSpPr>
            <a:spLocks noGrp="1"/>
          </p:cNvSpPr>
          <p:nvPr>
            <p:ph idx="1"/>
          </p:nvPr>
        </p:nvSpPr>
        <p:spPr/>
        <p:txBody>
          <a:bodyPr/>
          <a:lstStyle/>
          <a:p>
            <a:endParaRPr lang="ru-RU"/>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solidFill>
                  <a:srgbClr val="C00000"/>
                </a:solidFill>
              </a:rPr>
              <a:t>Результаты (письменные работы)</a:t>
            </a:r>
            <a:endParaRPr lang="ru-RU" dirty="0">
              <a:solidFill>
                <a:srgbClr val="C00000"/>
              </a:solidFill>
            </a:endParaRPr>
          </a:p>
        </p:txBody>
      </p:sp>
      <p:graphicFrame>
        <p:nvGraphicFramePr>
          <p:cNvPr id="4" name="Диаграмма 3"/>
          <p:cNvGraphicFramePr/>
          <p:nvPr/>
        </p:nvGraphicFramePr>
        <p:xfrm>
          <a:off x="285720" y="1397000"/>
          <a:ext cx="8001056" cy="5103834"/>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C00000"/>
                </a:solidFill>
              </a:rPr>
              <a:t>Устная речь</a:t>
            </a:r>
            <a:endParaRPr lang="ru-RU" b="1" dirty="0">
              <a:solidFill>
                <a:srgbClr val="C00000"/>
              </a:solidFill>
            </a:endParaRPr>
          </a:p>
        </p:txBody>
      </p:sp>
      <p:sp>
        <p:nvSpPr>
          <p:cNvPr id="3" name="Содержимое 2"/>
          <p:cNvSpPr>
            <a:spLocks noGrp="1"/>
          </p:cNvSpPr>
          <p:nvPr>
            <p:ph idx="1"/>
          </p:nvPr>
        </p:nvSpPr>
        <p:spPr/>
        <p:txBody>
          <a:bodyPr>
            <a:normAutofit lnSpcReduction="10000"/>
          </a:bodyPr>
          <a:lstStyle/>
          <a:p>
            <a:r>
              <a:rPr lang="ru-RU" b="1" dirty="0" smtClean="0">
                <a:latin typeface="Times New Roman" pitchFamily="18" charset="0"/>
                <a:cs typeface="Times New Roman" pitchFamily="18" charset="0"/>
              </a:rPr>
              <a:t>Ответы ребят полные</a:t>
            </a:r>
          </a:p>
          <a:p>
            <a:r>
              <a:rPr lang="ru-RU" b="1" dirty="0" smtClean="0">
                <a:latin typeface="Times New Roman" pitchFamily="18" charset="0"/>
                <a:cs typeface="Times New Roman" pitchFamily="18" charset="0"/>
              </a:rPr>
              <a:t>В речи появляются вводные слова и конструкции</a:t>
            </a:r>
          </a:p>
          <a:p>
            <a:r>
              <a:rPr lang="ru-RU" b="1" dirty="0" smtClean="0">
                <a:latin typeface="Times New Roman" pitchFamily="18" charset="0"/>
                <a:cs typeface="Times New Roman" pitchFamily="18" charset="0"/>
              </a:rPr>
              <a:t>Чаще используют предложения с различными видами связей </a:t>
            </a:r>
          </a:p>
          <a:p>
            <a:r>
              <a:rPr lang="ru-RU" b="1" dirty="0" smtClean="0">
                <a:latin typeface="Times New Roman" pitchFamily="18" charset="0"/>
                <a:cs typeface="Times New Roman" pitchFamily="18" charset="0"/>
              </a:rPr>
              <a:t>Большинство свободно владеют словарным запасом</a:t>
            </a:r>
          </a:p>
          <a:p>
            <a:r>
              <a:rPr lang="ru-RU" b="1" dirty="0" smtClean="0">
                <a:latin typeface="Times New Roman" pitchFamily="18" charset="0"/>
                <a:cs typeface="Times New Roman" pitchFamily="18" charset="0"/>
              </a:rPr>
              <a:t>Могут высказывать свою точку зрения, используя аргументацию</a:t>
            </a:r>
          </a:p>
          <a:p>
            <a:endParaRPr lang="ru-RU"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rgbClr val="C00000"/>
                </a:solidFill>
              </a:rPr>
              <a:t>Заключение</a:t>
            </a:r>
            <a:endParaRPr lang="ru-RU" b="1" dirty="0">
              <a:solidFill>
                <a:srgbClr val="C00000"/>
              </a:solidFill>
            </a:endParaRPr>
          </a:p>
        </p:txBody>
      </p:sp>
      <p:sp>
        <p:nvSpPr>
          <p:cNvPr id="3" name="Содержимое 2"/>
          <p:cNvSpPr>
            <a:spLocks noGrp="1"/>
          </p:cNvSpPr>
          <p:nvPr>
            <p:ph idx="1"/>
          </p:nvPr>
        </p:nvSpPr>
        <p:spPr>
          <a:xfrm>
            <a:off x="457200" y="1142984"/>
            <a:ext cx="8229600" cy="4983179"/>
          </a:xfrm>
        </p:spPr>
        <p:txBody>
          <a:bodyPr>
            <a:normAutofit fontScale="47500" lnSpcReduction="20000"/>
          </a:bodyPr>
          <a:lstStyle/>
          <a:p>
            <a:pPr>
              <a:buNone/>
            </a:pPr>
            <a:r>
              <a:rPr lang="ru-RU" sz="4400" b="1" dirty="0" smtClean="0">
                <a:latin typeface="Times New Roman" pitchFamily="18" charset="0"/>
                <a:cs typeface="Times New Roman" pitchFamily="18" charset="0"/>
              </a:rPr>
              <a:t>Искусство слова – маячок надежды,</a:t>
            </a:r>
          </a:p>
          <a:p>
            <a:pPr>
              <a:buNone/>
            </a:pPr>
            <a:r>
              <a:rPr lang="ru-RU" sz="4400" b="1" dirty="0" smtClean="0">
                <a:latin typeface="Times New Roman" pitchFamily="18" charset="0"/>
                <a:cs typeface="Times New Roman" pitchFamily="18" charset="0"/>
              </a:rPr>
              <a:t>Который детям освещает путь .</a:t>
            </a:r>
          </a:p>
          <a:p>
            <a:pPr>
              <a:buNone/>
            </a:pPr>
            <a:r>
              <a:rPr lang="ru-RU" sz="4400" b="1" dirty="0" smtClean="0">
                <a:latin typeface="Times New Roman" pitchFamily="18" charset="0"/>
                <a:cs typeface="Times New Roman" pitchFamily="18" charset="0"/>
              </a:rPr>
              <a:t>Ведь в мире этом места нет невежде</a:t>
            </a:r>
          </a:p>
          <a:p>
            <a:pPr>
              <a:buNone/>
            </a:pPr>
            <a:r>
              <a:rPr lang="ru-RU" sz="4400" b="1" dirty="0" smtClean="0">
                <a:latin typeface="Times New Roman" pitchFamily="18" charset="0"/>
                <a:cs typeface="Times New Roman" pitchFamily="18" charset="0"/>
              </a:rPr>
              <a:t>А если есть, то может утонуть</a:t>
            </a:r>
          </a:p>
          <a:p>
            <a:pPr>
              <a:buNone/>
            </a:pPr>
            <a:r>
              <a:rPr lang="ru-RU" sz="4400" b="1" dirty="0" smtClean="0">
                <a:latin typeface="Times New Roman" pitchFamily="18" charset="0"/>
                <a:cs typeface="Times New Roman" pitchFamily="18" charset="0"/>
              </a:rPr>
              <a:t>В своём бессилии понять, что происходит,</a:t>
            </a:r>
          </a:p>
          <a:p>
            <a:pPr>
              <a:buNone/>
            </a:pPr>
            <a:r>
              <a:rPr lang="ru-RU" sz="4400" b="1" dirty="0" smtClean="0">
                <a:latin typeface="Times New Roman" pitchFamily="18" charset="0"/>
                <a:cs typeface="Times New Roman" pitchFamily="18" charset="0"/>
              </a:rPr>
              <a:t>Как жизнь течёт,  как просто дальше жить,</a:t>
            </a:r>
          </a:p>
          <a:p>
            <a:pPr>
              <a:buNone/>
            </a:pPr>
            <a:r>
              <a:rPr lang="ru-RU" sz="4400" b="1" dirty="0" smtClean="0">
                <a:latin typeface="Times New Roman" pitchFamily="18" charset="0"/>
                <a:cs typeface="Times New Roman" pitchFamily="18" charset="0"/>
              </a:rPr>
              <a:t>А время, отведённое на жизнь, уходит.</a:t>
            </a:r>
          </a:p>
          <a:p>
            <a:pPr>
              <a:buNone/>
            </a:pPr>
            <a:r>
              <a:rPr lang="ru-RU" sz="4400" b="1" dirty="0" smtClean="0">
                <a:latin typeface="Times New Roman" pitchFamily="18" charset="0"/>
                <a:cs typeface="Times New Roman" pitchFamily="18" charset="0"/>
              </a:rPr>
              <a:t>И только мы всё вправе изменить.</a:t>
            </a:r>
          </a:p>
          <a:p>
            <a:pPr>
              <a:buNone/>
            </a:pPr>
            <a:r>
              <a:rPr lang="ru-RU" sz="4400" b="1" dirty="0" smtClean="0">
                <a:latin typeface="Times New Roman" pitchFamily="18" charset="0"/>
                <a:cs typeface="Times New Roman" pitchFamily="18" charset="0"/>
              </a:rPr>
              <a:t>От нас, словесников, зависит многое,</a:t>
            </a:r>
          </a:p>
          <a:p>
            <a:pPr>
              <a:buNone/>
            </a:pPr>
            <a:r>
              <a:rPr lang="ru-RU" sz="4400" b="1" dirty="0" smtClean="0">
                <a:latin typeface="Times New Roman" pitchFamily="18" charset="0"/>
                <a:cs typeface="Times New Roman" pitchFamily="18" charset="0"/>
              </a:rPr>
              <a:t>Счастливым быть ребёнку иль не быть,</a:t>
            </a:r>
          </a:p>
          <a:p>
            <a:pPr>
              <a:buNone/>
            </a:pPr>
            <a:r>
              <a:rPr lang="ru-RU" sz="4400" b="1" dirty="0" smtClean="0">
                <a:latin typeface="Times New Roman" pitchFamily="18" charset="0"/>
                <a:cs typeface="Times New Roman" pitchFamily="18" charset="0"/>
              </a:rPr>
              <a:t>Пусть речь его не прослывёт убогою,</a:t>
            </a:r>
          </a:p>
          <a:p>
            <a:pPr>
              <a:buNone/>
            </a:pPr>
            <a:r>
              <a:rPr lang="ru-RU" sz="4400" b="1" dirty="0" smtClean="0">
                <a:latin typeface="Times New Roman" pitchFamily="18" charset="0"/>
                <a:cs typeface="Times New Roman" pitchFamily="18" charset="0"/>
              </a:rPr>
              <a:t>Тогда вкус жизни этой он сумеет ощутить. (Пакулова Е.П.)</a:t>
            </a:r>
          </a:p>
          <a:p>
            <a:pPr>
              <a:buNone/>
            </a:pPr>
            <a:endParaRPr lang="ru-RU" sz="4400" b="1" dirty="0" smtClean="0">
              <a:latin typeface="Times New Roman" pitchFamily="18" charset="0"/>
              <a:cs typeface="Times New Roman" pitchFamily="18" charset="0"/>
            </a:endParaRPr>
          </a:p>
          <a:p>
            <a:pPr>
              <a:buNone/>
            </a:pPr>
            <a:endParaRPr lang="ru-RU" dirty="0" smtClean="0"/>
          </a:p>
          <a:p>
            <a:pPr>
              <a:buNone/>
            </a:pPr>
            <a:r>
              <a:rPr lang="ru-RU" dirty="0" smtClean="0"/>
              <a:t> </a:t>
            </a:r>
          </a:p>
          <a:p>
            <a:endParaRPr lang="ru-RU"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2707</TotalTime>
  <Words>1566</Words>
  <Application>Microsoft Office PowerPoint</Application>
  <PresentationFormat>Экран (4:3)</PresentationFormat>
  <Paragraphs>195</Paragraphs>
  <Slides>31</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Тема Office</vt:lpstr>
      <vt:lpstr>Слайд 1</vt:lpstr>
      <vt:lpstr>Цель:</vt:lpstr>
      <vt:lpstr>Слайд 3</vt:lpstr>
      <vt:lpstr>Слайд 4</vt:lpstr>
      <vt:lpstr>  Современные подходы к развитию  речи Актуальность проблемы обусловлена рядом факторов:   </vt:lpstr>
      <vt:lpstr>Ораторы Древней Греции </vt:lpstr>
      <vt:lpstr>Слайд 7</vt:lpstr>
      <vt:lpstr>Слайд 8</vt:lpstr>
      <vt:lpstr>Владимир Владимирович Путин </vt:lpstr>
      <vt:lpstr>Значение ораторского искусства</vt:lpstr>
      <vt:lpstr>Согласно ФГОС в основной школе:</vt:lpstr>
      <vt:lpstr>Согласно ФГОС в средней школе:</vt:lpstr>
      <vt:lpstr>Речь </vt:lpstr>
      <vt:lpstr>Слайд 14</vt:lpstr>
      <vt:lpstr>Слайд 15</vt:lpstr>
      <vt:lpstr>Формы речи </vt:lpstr>
      <vt:lpstr>Изучением проблемы развития речи занимались</vt:lpstr>
      <vt:lpstr>Три группы функциональных характеристик языка. </vt:lpstr>
      <vt:lpstr>Необходимость в создании инновационных методик развития речи на уроках</vt:lpstr>
      <vt:lpstr>Преодоление этих недостатков</vt:lpstr>
      <vt:lpstr>Виды работ</vt:lpstr>
      <vt:lpstr>Модели личностно-ориентированного подхода в развитии речи</vt:lpstr>
      <vt:lpstr>Технология блочного обучения</vt:lpstr>
      <vt:lpstr>Виды упражнений на уроках русского языка при обучении связной речи </vt:lpstr>
      <vt:lpstr>Задания на исключение лишнего </vt:lpstr>
      <vt:lpstr>Слайд 26</vt:lpstr>
      <vt:lpstr>Игры</vt:lpstr>
      <vt:lpstr>Результаты </vt:lpstr>
      <vt:lpstr>Результаты (письменные работы)</vt:lpstr>
      <vt:lpstr>Устная речь</vt:lpstr>
      <vt:lpstr>Заключение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Aser</dc:creator>
  <cp:lastModifiedBy>Aser</cp:lastModifiedBy>
  <cp:revision>232</cp:revision>
  <dcterms:created xsi:type="dcterms:W3CDTF">2016-02-24T07:28:56Z</dcterms:created>
  <dcterms:modified xsi:type="dcterms:W3CDTF">2017-02-25T10:38:41Z</dcterms:modified>
</cp:coreProperties>
</file>