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sldIdLst>
    <p:sldId id="281" r:id="rId2"/>
    <p:sldId id="290" r:id="rId3"/>
    <p:sldId id="282" r:id="rId4"/>
    <p:sldId id="265" r:id="rId5"/>
    <p:sldId id="273" r:id="rId6"/>
    <p:sldId id="256" r:id="rId7"/>
    <p:sldId id="266" r:id="rId8"/>
    <p:sldId id="279" r:id="rId9"/>
    <p:sldId id="280" r:id="rId10"/>
    <p:sldId id="283" r:id="rId11"/>
    <p:sldId id="284" r:id="rId12"/>
    <p:sldId id="285" r:id="rId13"/>
    <p:sldId id="269" r:id="rId14"/>
    <p:sldId id="267" r:id="rId15"/>
    <p:sldId id="286" r:id="rId16"/>
    <p:sldId id="268" r:id="rId17"/>
    <p:sldId id="270" r:id="rId18"/>
    <p:sldId id="271" r:id="rId19"/>
    <p:sldId id="287" r:id="rId20"/>
    <p:sldId id="274" r:id="rId21"/>
    <p:sldId id="275" r:id="rId22"/>
    <p:sldId id="276" r:id="rId23"/>
    <p:sldId id="262" r:id="rId24"/>
    <p:sldId id="288" r:id="rId25"/>
    <p:sldId id="277" r:id="rId26"/>
    <p:sldId id="278" r:id="rId27"/>
    <p:sldId id="289" r:id="rId28"/>
    <p:sldId id="263" r:id="rId2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0" autoAdjust="0"/>
    <p:restoredTop sz="94662" autoAdjust="0"/>
  </p:normalViewPr>
  <p:slideViewPr>
    <p:cSldViewPr>
      <p:cViewPr varScale="1">
        <p:scale>
          <a:sx n="74" d="100"/>
          <a:sy n="74" d="100"/>
        </p:scale>
        <p:origin x="-39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58D2A-1431-4355-B8D1-3D6EDC734DD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5F6BE5-F68C-4B62-93B0-D2818F738FF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5EF51F-4176-43BD-BF1B-D17C6A56DE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17D0FA-82BE-4883-AD48-EB9A394EF4C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4E2AF-E22B-4620-A8E2-4FD7E14166F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F0D42-9444-4B92-923F-FA28CC2C8D9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81316-EA4C-42B8-8391-547D3C82262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01B94-C290-4C9E-9636-CD907E5EAEC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AE35F4-4495-4B26-B3AB-B76A20F0A1B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5C87D-C5C6-41FA-8F0C-CBD07DBE908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AB46F2-48A0-425A-8987-47EEE742C8C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8D596053-39A2-4F62-A68C-BADB8CBB52A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61CBA-6C4B-4357-8E91-F953527C6E0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Documents%20and%20Settings\Admin\&#1052;&#1086;&#1080;%20&#1076;&#1086;&#1082;&#1091;&#1084;&#1077;&#1085;&#1090;&#1099;\&#1091;&#1088;&#1086;&#1082;\&#1060;&#1080;&#1083;&#1100;&#1084;.wmv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Admin\&#1052;&#1086;&#1080;%20&#1076;&#1086;&#1082;&#1091;&#1084;&#1077;&#1085;&#1090;&#1099;\&#1091;&#1088;&#1086;&#1082;\8881_-_odinokii_pastuh.mp3" TargetMode="Externa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9348521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Фильм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00034" y="0"/>
            <a:ext cx="8286776" cy="66294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7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97040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3500000" scaled="1"/>
            <a:tileRect/>
          </a:gra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obliqueTopLeft"/>
            <a:lightRig rig="harsh" dir="t">
              <a:rot lat="0" lon="0" rev="3000000"/>
            </a:lightRig>
          </a:scene3d>
          <a:sp3d extrusionH="254000" contourW="19050">
            <a:bevelT w="82550" h="44450" prst="artDeco"/>
            <a:bevelB w="82550" h="44450" prst="angle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Особенности неофициального письма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428868"/>
            <a:ext cx="8229600" cy="3697295"/>
          </a:xfrm>
        </p:spPr>
        <p:txBody>
          <a:bodyPr/>
          <a:lstStyle/>
          <a:p>
            <a:r>
              <a:rPr lang="ru-RU" b="1" dirty="0" smtClean="0"/>
              <a:t>Цель: познакомиться с особенностями эпистолярного жанра; историей его развития.</a:t>
            </a:r>
            <a:endParaRPr lang="ru-RU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10156" t="15625" r="10156" b="21875"/>
          <a:stretch>
            <a:fillRect/>
          </a:stretch>
        </p:blipFill>
        <p:spPr bwMode="auto">
          <a:xfrm>
            <a:off x="2786050" y="3786190"/>
            <a:ext cx="5500726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548078" cy="52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214289"/>
            <a:ext cx="6000760" cy="6643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826" y="2545743"/>
            <a:ext cx="3000396" cy="4312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красивая картинка.gif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-32261"/>
            <a:ext cx="9144000" cy="6890262"/>
          </a:xfrm>
        </p:spPr>
      </p:pic>
      <p:pic>
        <p:nvPicPr>
          <p:cNvPr id="5" name="8881_-_odinokii_pastuh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572528" y="628652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637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6"/>
          <p:cNvSpPr>
            <a:spLocks noGrp="1" noChangeArrowheads="1"/>
          </p:cNvSpPr>
          <p:nvPr>
            <p:ph idx="1"/>
          </p:nvPr>
        </p:nvSpPr>
        <p:spPr>
          <a:xfrm>
            <a:off x="457200" y="333375"/>
            <a:ext cx="8229600" cy="5792788"/>
          </a:xfrm>
        </p:spPr>
        <p:txBody>
          <a:bodyPr/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ru-RU" b="1" dirty="0"/>
              <a:t>Одно письмо 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2400" dirty="0"/>
              <a:t>							</a:t>
            </a:r>
            <a:r>
              <a:rPr lang="ru-RU" sz="2400" b="1" dirty="0"/>
              <a:t>Э. Асадов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dirty="0"/>
              <a:t>		</a:t>
            </a:r>
            <a:r>
              <a:rPr lang="ru-RU" sz="2400" b="1" i="1" dirty="0"/>
              <a:t>Как мало все же человеку надо!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i="1" dirty="0"/>
              <a:t>		Одно письмо. Всего – то лишь одно.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i="1" dirty="0"/>
              <a:t>		И нет уже дождя над мокрым садом,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i="1" dirty="0"/>
              <a:t>		И за окошком больше не темно….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i="1" dirty="0"/>
              <a:t>		Зажгись рябин веселые костры,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i="1" dirty="0"/>
              <a:t>		И все вокруг вишнево – золотое….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i="1" dirty="0"/>
              <a:t>		И больше нет ни нервов, </a:t>
            </a:r>
            <a:r>
              <a:rPr lang="ru-RU" sz="2400" b="1" i="1" dirty="0" smtClean="0"/>
              <a:t>ни </a:t>
            </a:r>
            <a:r>
              <a:rPr lang="ru-RU" sz="2400" b="1" i="1" dirty="0"/>
              <a:t>хандры,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i="1" dirty="0"/>
              <a:t>		А есть лишь сердце радостно – хмельное!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i="1" dirty="0"/>
              <a:t>		И я теперь богаче, чем банкир.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i="1" dirty="0"/>
              <a:t>		Мне подарили птиц, рассвет и реку,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i="1" dirty="0"/>
              <a:t>		Тайгу и звезды, море и Памир.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i="1" dirty="0"/>
              <a:t>		Твое письмо, в котором целый мир,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 b="1" i="1" dirty="0"/>
              <a:t>		</a:t>
            </a:r>
            <a:r>
              <a:rPr lang="ru-RU" sz="2400" b="1" i="1" dirty="0" smtClean="0"/>
              <a:t>Немного </a:t>
            </a:r>
            <a:r>
              <a:rPr lang="ru-RU" sz="2400" b="1" i="1" dirty="0"/>
              <a:t>все же надо человеку!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1261658292_liubovnoe-pismo.jpg"/>
          <p:cNvPicPr>
            <a:picLocks noChangeAspect="1"/>
          </p:cNvPicPr>
          <p:nvPr/>
        </p:nvPicPr>
        <p:blipFill>
          <a:blip r:embed="rId2"/>
          <a:srcRect t="10784" b="10784"/>
          <a:stretch>
            <a:fillRect/>
          </a:stretch>
        </p:blipFill>
        <p:spPr>
          <a:xfrm>
            <a:off x="0" y="714356"/>
            <a:ext cx="9358346" cy="635798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571472" y="714356"/>
            <a:ext cx="5357818" cy="1828800"/>
          </a:xfrm>
        </p:spPr>
        <p:txBody>
          <a:bodyPr>
            <a:noAutofit/>
          </a:bodyPr>
          <a:lstStyle/>
          <a:p>
            <a:pPr algn="l"/>
            <a:r>
              <a:rPr lang="ru-RU" b="1" dirty="0" smtClean="0"/>
              <a:t>Моды на письма давно уже нет…</a:t>
            </a:r>
            <a:br>
              <a:rPr lang="ru-RU" b="1" dirty="0" smtClean="0"/>
            </a:br>
            <a:r>
              <a:rPr lang="ru-RU" b="1" dirty="0" smtClean="0"/>
              <a:t>             Л. </a:t>
            </a:r>
            <a:r>
              <a:rPr lang="ru-RU" b="1" dirty="0" err="1" smtClean="0"/>
              <a:t>Рубальская</a:t>
            </a:r>
            <a:r>
              <a:rPr lang="ru-RU" b="1" dirty="0" smtClean="0"/>
              <a:t> </a:t>
            </a:r>
            <a:r>
              <a:rPr lang="ru-RU" sz="5400" b="1" dirty="0" smtClean="0"/>
              <a:t/>
            </a:r>
            <a:br>
              <a:rPr lang="ru-RU" sz="5400" b="1" dirty="0" smtClean="0"/>
            </a:br>
            <a:endParaRPr lang="ru-RU" sz="5400" b="1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3"/>
          <a:srcRect l="16689" t="4417" r="12003"/>
          <a:stretch>
            <a:fillRect/>
          </a:stretch>
        </p:blipFill>
        <p:spPr bwMode="auto">
          <a:xfrm>
            <a:off x="0" y="2000240"/>
            <a:ext cx="3786182" cy="4857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8926" y="642918"/>
            <a:ext cx="3786214" cy="1725602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3500000" scaled="1"/>
            <a:tileRect/>
          </a:grad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r>
              <a:rPr lang="ru-RU" sz="4800" b="1" dirty="0" smtClean="0">
                <a:solidFill>
                  <a:srgbClr val="C00000"/>
                </a:solidFill>
              </a:rPr>
              <a:t>Словарные слова</a:t>
            </a:r>
            <a:endParaRPr lang="ru-RU" sz="4800" b="1" dirty="0">
              <a:solidFill>
                <a:srgbClr val="C00000"/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786315" y="3214686"/>
            <a:ext cx="2549454" cy="341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0"/>
            <a:ext cx="2428904" cy="3598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HeroicExtremeRightFacing"/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16" y="0"/>
            <a:ext cx="2428872" cy="3408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85984" y="3357562"/>
            <a:ext cx="2432578" cy="3300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История письма</a:t>
            </a:r>
            <a:endParaRPr lang="ru-RU" b="1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1643042" y="1214422"/>
            <a:ext cx="6143668" cy="5457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2286016"/>
          </a:xfrm>
        </p:spPr>
        <p:txBody>
          <a:bodyPr>
            <a:normAutofit/>
          </a:bodyPr>
          <a:lstStyle/>
          <a:p>
            <a:r>
              <a:rPr lang="ru-RU" b="1" dirty="0" smtClean="0"/>
              <a:t>Каким образом люди общались на дальних расстояниях друг с другом в древности?</a:t>
            </a:r>
            <a:endParaRPr lang="ru-RU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714620"/>
            <a:ext cx="8429684" cy="4051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Загадка</a:t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О чём хотел сообщить гонец из Персии?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142976" y="1785927"/>
            <a:ext cx="6357982" cy="2520168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00100" y="357166"/>
            <a:ext cx="7143800" cy="65008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Какие материалы использовали для письма?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357562"/>
            <a:ext cx="3611915" cy="244791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 b="18246"/>
          <a:stretch>
            <a:fillRect/>
          </a:stretch>
        </p:blipFill>
        <p:spPr bwMode="auto">
          <a:xfrm>
            <a:off x="285720" y="82220"/>
            <a:ext cx="3571900" cy="248952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0"/>
            <a:ext cx="3500462" cy="250028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2066" y="3286124"/>
            <a:ext cx="3271845" cy="266700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8" name="Прямоугольник 7"/>
          <p:cNvSpPr/>
          <p:nvPr/>
        </p:nvSpPr>
        <p:spPr>
          <a:xfrm>
            <a:off x="428596" y="2643182"/>
            <a:ext cx="384107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Письмо на камне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429124" y="2571744"/>
            <a:ext cx="441257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Письмо на бересте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000628" y="6072206"/>
            <a:ext cx="384107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Письмо на кости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00034" y="6000768"/>
            <a:ext cx="384107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Письмо на камне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C00000"/>
                </a:solidFill>
              </a:rPr>
              <a:t>Это удивительно!</a:t>
            </a: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68" y="1600200"/>
            <a:ext cx="5114932" cy="4709160"/>
          </a:xfrm>
        </p:spPr>
        <p:txBody>
          <a:bodyPr/>
          <a:lstStyle/>
          <a:p>
            <a:r>
              <a:rPr lang="ru-RU" b="1" dirty="0" smtClean="0"/>
              <a:t>Написал письмо на седом волосе своей матери. Письмо состояло из 40 слов.</a:t>
            </a:r>
            <a:endParaRPr lang="ru-RU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785926"/>
            <a:ext cx="2857500" cy="381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Прямоугольник 4"/>
          <p:cNvSpPr/>
          <p:nvPr/>
        </p:nvSpPr>
        <p:spPr>
          <a:xfrm>
            <a:off x="428596" y="5786454"/>
            <a:ext cx="30718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Эдуард </a:t>
            </a:r>
            <a:r>
              <a:rPr lang="ru-RU" sz="2400" b="1" dirty="0" err="1" smtClean="0"/>
              <a:t>Казарян</a:t>
            </a:r>
            <a:endParaRPr lang="ru-RU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3714752"/>
            <a:ext cx="4310070" cy="2928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Как доставляли письма до адресата?</a:t>
            </a:r>
            <a:endParaRPr lang="ru-RU" b="1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071934" y="1428736"/>
            <a:ext cx="4357718" cy="542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1500174"/>
            <a:ext cx="2786078" cy="3482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/>
          <a:srcRect l="18935" t="11513" r="18935" b="10526"/>
          <a:stretch>
            <a:fillRect/>
          </a:stretch>
        </p:blipFill>
        <p:spPr bwMode="auto">
          <a:xfrm>
            <a:off x="214282" y="785794"/>
            <a:ext cx="4000528" cy="59293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5" y="285728"/>
            <a:ext cx="4500594" cy="31432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3600450"/>
            <a:ext cx="4500594" cy="311469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8" name="Прямоугольник 7"/>
          <p:cNvSpPr/>
          <p:nvPr/>
        </p:nvSpPr>
        <p:spPr>
          <a:xfrm>
            <a:off x="-214346" y="142852"/>
            <a:ext cx="514353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7780" cmpd="sng">
                  <a:noFill/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Почтальон на ходулях</a:t>
            </a:r>
            <a:endParaRPr lang="ru-RU" sz="3200" b="1" cap="none" spc="0" dirty="0">
              <a:ln w="17780" cmpd="sng">
                <a:noFill/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929190" y="3357562"/>
            <a:ext cx="384107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7780" cmpd="sng">
                  <a:noFill/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</a:rPr>
              <a:t>Почтовые кареты</a:t>
            </a:r>
            <a:endParaRPr lang="ru-RU" sz="3200" b="1" cap="none" spc="0" dirty="0">
              <a:ln w="17780" cmpd="sng">
                <a:noFill/>
                <a:prstDash val="solid"/>
                <a:miter lim="800000"/>
              </a:ln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Письма официальные и неофициальные</a:t>
            </a:r>
            <a:endParaRPr lang="ru-RU" b="1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z7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00034" y="1500174"/>
            <a:ext cx="3562336" cy="48577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Содержимое 8" descr="d41b792f5cf2.jpg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4536084" y="1500174"/>
            <a:ext cx="4060055" cy="48577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Найди ошибку?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142844" y="1357298"/>
            <a:ext cx="5643602" cy="4737106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dirty="0" smtClean="0"/>
              <a:t>Нижеподписавшийся волка повстречал.</a:t>
            </a:r>
          </a:p>
          <a:p>
            <a:pPr>
              <a:buNone/>
            </a:pPr>
            <a:r>
              <a:rPr lang="ru-RU" b="1" dirty="0" smtClean="0"/>
              <a:t>Вышеупомянутый громко зарычал.</a:t>
            </a:r>
          </a:p>
          <a:p>
            <a:pPr>
              <a:buNone/>
            </a:pPr>
            <a:r>
              <a:rPr lang="ru-RU" b="1" dirty="0" smtClean="0"/>
              <a:t>А вокруг всё цветики – просто благодать. </a:t>
            </a:r>
          </a:p>
          <a:p>
            <a:pPr>
              <a:buNone/>
            </a:pPr>
            <a:r>
              <a:rPr lang="ru-RU" b="1" dirty="0" smtClean="0"/>
              <a:t>По причине этого - жалко пропадать.</a:t>
            </a:r>
          </a:p>
          <a:p>
            <a:pPr>
              <a:buNone/>
            </a:pPr>
            <a:r>
              <a:rPr lang="ru-RU" b="1" dirty="0" smtClean="0"/>
              <a:t>Нижеподписавшийся крикнул: «Караул!».</a:t>
            </a:r>
          </a:p>
          <a:p>
            <a:pPr>
              <a:buNone/>
            </a:pPr>
            <a:r>
              <a:rPr lang="ru-RU" b="1" dirty="0" smtClean="0"/>
              <a:t>И на полной скорости к речке драпанул.</a:t>
            </a:r>
          </a:p>
          <a:p>
            <a:pPr>
              <a:buNone/>
            </a:pPr>
            <a:r>
              <a:rPr lang="ru-RU" b="1" dirty="0" smtClean="0"/>
              <a:t>Вышеупомянутый, голодом томим,</a:t>
            </a:r>
          </a:p>
          <a:p>
            <a:pPr>
              <a:buNone/>
            </a:pPr>
            <a:r>
              <a:rPr lang="ru-RU" b="1" dirty="0" smtClean="0"/>
              <a:t>В том же направлении бросился за ним.</a:t>
            </a:r>
          </a:p>
          <a:p>
            <a:pPr>
              <a:buNone/>
            </a:pPr>
            <a:r>
              <a:rPr lang="ru-RU" b="1" dirty="0" smtClean="0"/>
              <a:t>К счастью, тут </a:t>
            </a:r>
            <a:r>
              <a:rPr lang="ru-RU" b="1" dirty="0" err="1" smtClean="0"/>
              <a:t>охотничек</a:t>
            </a:r>
            <a:r>
              <a:rPr lang="ru-RU" b="1" dirty="0" smtClean="0"/>
              <a:t> мимо проходил,</a:t>
            </a:r>
          </a:p>
          <a:p>
            <a:pPr>
              <a:buNone/>
            </a:pPr>
            <a:r>
              <a:rPr lang="ru-RU" b="1" dirty="0" smtClean="0"/>
              <a:t>Каковой впоследствии волка застрелил.</a:t>
            </a:r>
          </a:p>
          <a:p>
            <a:pPr>
              <a:buNone/>
            </a:pPr>
            <a:r>
              <a:rPr lang="ru-RU" b="1" dirty="0" smtClean="0"/>
              <a:t>Нижеподписавшийся просит за спасенье</a:t>
            </a:r>
          </a:p>
          <a:p>
            <a:pPr>
              <a:buNone/>
            </a:pPr>
            <a:r>
              <a:rPr lang="ru-RU" b="1" dirty="0" smtClean="0"/>
              <a:t>Выразить охотнику это поздравленье.</a:t>
            </a:r>
            <a:endParaRPr lang="ru-RU" b="1" dirty="0"/>
          </a:p>
        </p:txBody>
      </p:sp>
      <p:pic>
        <p:nvPicPr>
          <p:cNvPr id="9" name="Содержимое 8" descr="658722416.gif"/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5286380" y="1500174"/>
            <a:ext cx="3857620" cy="421484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Какие стили речи вы знаете?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 b="4178"/>
          <a:stretch>
            <a:fillRect/>
          </a:stretch>
        </p:blipFill>
        <p:spPr bwMode="auto">
          <a:xfrm>
            <a:off x="0" y="1285861"/>
            <a:ext cx="9144000" cy="5504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56" y="274638"/>
            <a:ext cx="5572164" cy="1143000"/>
          </a:xfrm>
          <a:gradFill flip="none" rotWithShape="1">
            <a:gsLst>
              <a:gs pos="0">
                <a:srgbClr val="00B0F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shape">
              <a:fillToRect l="50000" t="50000" r="50000" b="50000"/>
            </a:path>
            <a:tileRect/>
          </a:gradFill>
          <a:scene3d>
            <a:camera prst="obliqueBottomLeft"/>
            <a:lightRig rig="threePt" dir="t"/>
          </a:scene3d>
          <a:sp3d>
            <a:bevelT w="139700" h="139700" prst="divot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800" b="1" dirty="0" smtClean="0"/>
              <a:t>Стили речи</a:t>
            </a:r>
            <a:endParaRPr lang="ru-RU" sz="4800" b="1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857496"/>
            <a:ext cx="4284693" cy="3268666"/>
          </a:xfrm>
          <a:gradFill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shape">
              <a:fillToRect l="50000" t="50000" r="50000" b="50000"/>
            </a:path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/>
          </a:bodyPr>
          <a:lstStyle/>
          <a:p>
            <a:r>
              <a:rPr lang="ru-RU" sz="2800" b="1" dirty="0" smtClean="0"/>
              <a:t>Публицистический</a:t>
            </a:r>
          </a:p>
          <a:p>
            <a:r>
              <a:rPr lang="ru-RU" sz="2800" b="1" dirty="0" smtClean="0"/>
              <a:t>Официально-деловой</a:t>
            </a:r>
          </a:p>
          <a:p>
            <a:r>
              <a:rPr lang="ru-RU" sz="2800" b="1" dirty="0" smtClean="0"/>
              <a:t>Научный</a:t>
            </a:r>
          </a:p>
          <a:p>
            <a:r>
              <a:rPr lang="ru-RU" sz="2800" b="1" dirty="0" smtClean="0"/>
              <a:t>художественный</a:t>
            </a:r>
            <a:endParaRPr lang="ru-RU" sz="2800" b="1" dirty="0"/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500034" y="1643050"/>
            <a:ext cx="3857652" cy="857248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shape">
              <a:fillToRect l="50000" t="50000" r="50000" b="50000"/>
            </a:path>
            <a:tileRect/>
          </a:gradFill>
          <a:scene3d>
            <a:camera prst="obliqueBottomLeft"/>
            <a:lightRig rig="threePt" dir="t"/>
          </a:scene3d>
          <a:sp3d>
            <a:bevelT w="139700" h="139700" prst="divot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800" b="1" dirty="0" smtClean="0"/>
              <a:t>разговорный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4500562" y="1643050"/>
            <a:ext cx="4214842" cy="857256"/>
          </a:xfrm>
          <a:prstGeom prst="rect">
            <a:avLst/>
          </a:prstGeom>
          <a:gradFill flip="none" rotWithShape="1">
            <a:gsLst>
              <a:gs pos="0">
                <a:srgbClr val="00B0F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shape">
              <a:fillToRect l="50000" t="50000" r="50000" b="50000"/>
            </a:path>
            <a:tileRect/>
          </a:gradFill>
          <a:scene3d>
            <a:camera prst="obliqueBottomLeft"/>
            <a:lightRig rig="threePt" dir="t"/>
          </a:scene3d>
          <a:sp3d>
            <a:bevelT w="139700" h="139700" prst="divot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800" b="1" dirty="0" smtClean="0"/>
              <a:t>книжный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 r="6778"/>
          <a:stretch>
            <a:fillRect/>
          </a:stretch>
        </p:blipFill>
        <p:spPr bwMode="auto">
          <a:xfrm>
            <a:off x="549943" y="2857496"/>
            <a:ext cx="3593429" cy="326866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  <p:bldP spid="8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28794" y="1357298"/>
            <a:ext cx="5429288" cy="1428760"/>
          </a:xfrm>
          <a:gradFill flip="none" rotWithShape="1">
            <a:gsLst>
              <a:gs pos="0">
                <a:srgbClr val="00B0F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perspectiveRelaxed"/>
            <a:lightRig rig="threePt" dir="t"/>
          </a:scene3d>
          <a:sp3d>
            <a:bevelT w="165100" prst="coolSlant"/>
          </a:sp3d>
        </p:spPr>
        <p:txBody>
          <a:bodyPr>
            <a:noAutofit/>
          </a:bodyPr>
          <a:lstStyle/>
          <a:p>
            <a:pPr algn="ctr"/>
            <a:r>
              <a:rPr lang="ru-RU" sz="6000" dirty="0" smtClean="0">
                <a:solidFill>
                  <a:srgbClr val="C00000"/>
                </a:solidFill>
              </a:rPr>
              <a:t>Письмо</a:t>
            </a:r>
            <a:r>
              <a:rPr lang="ru-RU" sz="3600" dirty="0" smtClean="0"/>
              <a:t> </a:t>
            </a:r>
            <a:endParaRPr lang="ru-RU" sz="36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0034" y="2906712"/>
            <a:ext cx="4040188" cy="3951288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Зачин </a:t>
            </a:r>
          </a:p>
          <a:p>
            <a:r>
              <a:rPr lang="ru-RU" sz="3200" b="1" dirty="0" smtClean="0"/>
              <a:t>Информационная часть</a:t>
            </a:r>
          </a:p>
          <a:p>
            <a:r>
              <a:rPr lang="ru-RU" sz="3600" b="1" dirty="0" smtClean="0"/>
              <a:t>Концовка</a:t>
            </a:r>
            <a:endParaRPr lang="ru-RU" sz="3600" b="1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214810" y="2928934"/>
            <a:ext cx="4929190" cy="2643206"/>
          </a:xfrm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sz="4500" b="1" dirty="0" smtClean="0"/>
              <a:t>       </a:t>
            </a:r>
            <a:r>
              <a:rPr lang="ru-RU" sz="6000" b="1" dirty="0" smtClean="0">
                <a:solidFill>
                  <a:srgbClr val="C00000"/>
                </a:solidFill>
              </a:rPr>
              <a:t>Приветствие и обращение.</a:t>
            </a:r>
            <a:endParaRPr lang="ru-RU" sz="4500" b="1" dirty="0" smtClean="0">
              <a:solidFill>
                <a:srgbClr val="C00000"/>
              </a:solidFill>
            </a:endParaRPr>
          </a:p>
          <a:p>
            <a:pPr>
              <a:buNone/>
            </a:pPr>
            <a:endParaRPr lang="ru-RU" sz="4500" b="1" dirty="0" smtClean="0"/>
          </a:p>
          <a:p>
            <a:pPr>
              <a:buNone/>
            </a:pPr>
            <a:r>
              <a:rPr lang="ru-RU" sz="5900" b="1" dirty="0" smtClean="0"/>
              <a:t>       </a:t>
            </a:r>
            <a:r>
              <a:rPr lang="ru-RU" sz="6700" b="1" dirty="0" smtClean="0">
                <a:solidFill>
                  <a:srgbClr val="C00000"/>
                </a:solidFill>
              </a:rPr>
              <a:t>Важная информация.</a:t>
            </a:r>
            <a:endParaRPr lang="ru-RU" sz="8400" b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ru-RU" sz="6700" b="1" dirty="0" smtClean="0">
                <a:solidFill>
                  <a:srgbClr val="C00000"/>
                </a:solidFill>
              </a:rPr>
              <a:t>      </a:t>
            </a:r>
          </a:p>
          <a:p>
            <a:pPr>
              <a:buNone/>
            </a:pPr>
            <a:r>
              <a:rPr lang="ru-RU" sz="5100" b="1" dirty="0" smtClean="0">
                <a:solidFill>
                  <a:srgbClr val="C00000"/>
                </a:solidFill>
              </a:rPr>
              <a:t>         </a:t>
            </a:r>
            <a:r>
              <a:rPr lang="ru-RU" sz="6700" b="1" dirty="0" smtClean="0">
                <a:solidFill>
                  <a:srgbClr val="C00000"/>
                </a:solidFill>
              </a:rPr>
              <a:t>Прощание.</a:t>
            </a:r>
          </a:p>
          <a:p>
            <a:endParaRPr lang="ru-RU" sz="4800" b="1" dirty="0" smtClean="0"/>
          </a:p>
          <a:p>
            <a:endParaRPr lang="ru-RU" sz="6400" b="1" dirty="0"/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00B0F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shape">
              <a:fillToRect l="50000" t="50000" r="50000" b="50000"/>
            </a:path>
            <a:tileRect/>
          </a:gradFill>
          <a:scene3d>
            <a:camera prst="obliqueBottomLeft"/>
            <a:lightRig rig="threePt" dir="t"/>
          </a:scene3d>
          <a:sp3d>
            <a:bevelT w="139700" h="139700" prst="divot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800" b="1" dirty="0" smtClean="0"/>
              <a:t>Разговорный стиль</a:t>
            </a:r>
            <a:endParaRPr lang="ru-RU" sz="4800" b="1" dirty="0"/>
          </a:p>
        </p:txBody>
      </p:sp>
      <p:sp>
        <p:nvSpPr>
          <p:cNvPr id="8" name="Стрелка вправо 7"/>
          <p:cNvSpPr/>
          <p:nvPr/>
        </p:nvSpPr>
        <p:spPr>
          <a:xfrm>
            <a:off x="2928926" y="3143248"/>
            <a:ext cx="1285884" cy="45719"/>
          </a:xfrm>
          <a:prstGeom prst="rightArrow">
            <a:avLst/>
          </a:prstGeom>
          <a:solidFill>
            <a:schemeClr val="accent2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>
            <a:off x="3357554" y="4929198"/>
            <a:ext cx="1285884" cy="45719"/>
          </a:xfrm>
          <a:prstGeom prst="rightArrow">
            <a:avLst/>
          </a:prstGeom>
          <a:solidFill>
            <a:schemeClr val="accent2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 flipV="1">
            <a:off x="4286248" y="3857628"/>
            <a:ext cx="428628" cy="142876"/>
          </a:xfrm>
          <a:prstGeom prst="rightArrow">
            <a:avLst/>
          </a:prstGeom>
          <a:solidFill>
            <a:schemeClr val="accent2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57422" y="274638"/>
            <a:ext cx="4929222" cy="1143000"/>
          </a:xfrm>
          <a:gradFill>
            <a:gsLst>
              <a:gs pos="0">
                <a:srgbClr val="0070C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</a:gradFill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r>
              <a:rPr lang="ru-RU" b="1" dirty="0" smtClean="0"/>
              <a:t>Требования</a:t>
            </a:r>
            <a:endParaRPr lang="ru-RU" b="1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757742" cy="3951288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Лист чистый, аккуратный</a:t>
            </a:r>
          </a:p>
          <a:p>
            <a:r>
              <a:rPr lang="ru-RU" sz="2800" b="1" dirty="0" smtClean="0"/>
              <a:t>Поля</a:t>
            </a:r>
          </a:p>
          <a:p>
            <a:r>
              <a:rPr lang="ru-RU" sz="2800" b="1" dirty="0" smtClean="0"/>
              <a:t>Разборчивый почерк</a:t>
            </a:r>
          </a:p>
          <a:p>
            <a:r>
              <a:rPr lang="ru-RU" sz="2800" b="1" dirty="0" smtClean="0"/>
              <a:t>Грамотность</a:t>
            </a:r>
          </a:p>
          <a:p>
            <a:r>
              <a:rPr lang="ru-RU" sz="2800" b="1" dirty="0" smtClean="0"/>
              <a:t>Культура речи</a:t>
            </a:r>
          </a:p>
          <a:p>
            <a:r>
              <a:rPr lang="ru-RU" sz="2800" b="1" dirty="0" smtClean="0"/>
              <a:t>Важность информации</a:t>
            </a:r>
          </a:p>
          <a:p>
            <a:endParaRPr lang="ru-RU" sz="2800" b="1" dirty="0"/>
          </a:p>
        </p:txBody>
      </p:sp>
      <p:pic>
        <p:nvPicPr>
          <p:cNvPr id="8" name="Содержимое 7" descr="B1250p273-1.jpg"/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4645025" y="1785926"/>
            <a:ext cx="4041775" cy="3637752"/>
          </a:xfrm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0" y="-762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/>
          </a:p>
        </p:txBody>
      </p:sp>
      <p:graphicFrame>
        <p:nvGraphicFramePr>
          <p:cNvPr id="18447" name="Group 15"/>
          <p:cNvGraphicFramePr>
            <a:graphicFrameLocks noGrp="1"/>
          </p:cNvGraphicFramePr>
          <p:nvPr/>
        </p:nvGraphicFramePr>
        <p:xfrm>
          <a:off x="0" y="-762000"/>
          <a:ext cx="208280" cy="4643438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4643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10199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0" y="3881438"/>
            <a:ext cx="1841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/>
              <a:t/>
            </a:r>
            <a:br>
              <a:rPr lang="ru-RU"/>
            </a:br>
            <a:endParaRPr lang="ru-RU"/>
          </a:p>
          <a:p>
            <a:pPr eaLnBrk="0" hangingPunct="0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6143636" y="142852"/>
            <a:ext cx="300036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Помощь!</a:t>
            </a:r>
            <a:endParaRPr lang="ru-RU" sz="4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  <p:pic>
        <p:nvPicPr>
          <p:cNvPr id="10" name="Рисунок 9" descr="viewImg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3636" y="1785926"/>
            <a:ext cx="2643206" cy="350046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0"/>
            <a:ext cx="5992813" cy="64913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0"/>
            <a:ext cx="7772400" cy="1470025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Письмо потомкам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 b="17629"/>
          <a:stretch>
            <a:fillRect/>
          </a:stretch>
        </p:blipFill>
        <p:spPr bwMode="auto">
          <a:xfrm>
            <a:off x="285720" y="1071546"/>
            <a:ext cx="6134100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67150" y="3324225"/>
            <a:ext cx="5276850" cy="353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одержимое 3"/>
          <p:cNvSpPr txBox="1">
            <a:spLocks/>
          </p:cNvSpPr>
          <p:nvPr/>
        </p:nvSpPr>
        <p:spPr>
          <a:xfrm>
            <a:off x="2071670" y="4786322"/>
            <a:ext cx="4040188" cy="153987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Содержимое 3"/>
          <p:cNvSpPr txBox="1">
            <a:spLocks/>
          </p:cNvSpPr>
          <p:nvPr/>
        </p:nvSpPr>
        <p:spPr>
          <a:xfrm>
            <a:off x="4714876" y="2214554"/>
            <a:ext cx="4040188" cy="178595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14546" y="214290"/>
            <a:ext cx="4286280" cy="1000132"/>
          </a:xfrm>
          <a:gradFill>
            <a:gsLst>
              <a:gs pos="0">
                <a:srgbClr val="0070C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Тренинг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71538" y="1428736"/>
            <a:ext cx="1571636" cy="639762"/>
          </a:xfrm>
        </p:spPr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1 группа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1825629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r>
              <a:rPr lang="ru-RU" b="1" dirty="0" smtClean="0"/>
              <a:t>Найти ошибки и проанализировать письма.</a:t>
            </a:r>
            <a:endParaRPr lang="ru-RU" b="1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786446" y="1500174"/>
            <a:ext cx="1498611" cy="639762"/>
          </a:xfrm>
        </p:spPr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2 группа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1397001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Подписать конверт и объяснить  требования написания конверта</a:t>
            </a:r>
            <a:endParaRPr lang="ru-RU" sz="2800" b="1" dirty="0"/>
          </a:p>
        </p:txBody>
      </p:sp>
      <p:sp>
        <p:nvSpPr>
          <p:cNvPr id="8" name="Содержимое 5"/>
          <p:cNvSpPr txBox="1">
            <a:spLocks/>
          </p:cNvSpPr>
          <p:nvPr/>
        </p:nvSpPr>
        <p:spPr>
          <a:xfrm>
            <a:off x="2357422" y="4357694"/>
            <a:ext cx="4041775" cy="14287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3 группа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Сочинить текст для письма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Содержимое 9" descr="046.gif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2714612" y="3071810"/>
            <a:ext cx="3786214" cy="3570333"/>
          </a:xfr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2214546" y="214290"/>
            <a:ext cx="5000660" cy="1000132"/>
          </a:xfrm>
          <a:prstGeom prst="rect">
            <a:avLst/>
          </a:prstGeom>
          <a:gradFill>
            <a:gsLst>
              <a:gs pos="0">
                <a:srgbClr val="0070C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vert="horz" lIns="91440" tIns="45720" rIns="91440" bIns="45720" rtlCol="0" anchor="ctr">
            <a:normAutofit fontScale="85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400" b="1" dirty="0" smtClean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Служба безопасности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2285984" y="1785926"/>
            <a:ext cx="4286280" cy="1000132"/>
          </a:xfrm>
          <a:gradFill>
            <a:gsLst>
              <a:gs pos="0">
                <a:srgbClr val="0070C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взаимопроверка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Вывод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Пиши такие письма, которые ты хотел бы получить.</a:t>
            </a:r>
            <a:endParaRPr lang="ru-RU" dirty="0"/>
          </a:p>
        </p:txBody>
      </p:sp>
      <p:pic>
        <p:nvPicPr>
          <p:cNvPr id="7" name="Содержимое 6" descr="364.jpg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 r="12299" b="17954"/>
          <a:stretch>
            <a:fillRect/>
          </a:stretch>
        </p:blipFill>
        <p:spPr>
          <a:xfrm>
            <a:off x="3074842" y="3214686"/>
            <a:ext cx="5211934" cy="347052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-619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ru-RU"/>
          </a:p>
        </p:txBody>
      </p:sp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20713"/>
            <a:ext cx="9144000" cy="4537075"/>
          </a:xfrm>
          <a:prstGeom prst="rect">
            <a:avLst/>
          </a:prstGeom>
          <a:noFill/>
        </p:spPr>
      </p:pic>
      <p:graphicFrame>
        <p:nvGraphicFramePr>
          <p:cNvPr id="19472" name="Group 16"/>
          <p:cNvGraphicFramePr>
            <a:graphicFrameLocks noGrp="1"/>
          </p:cNvGraphicFramePr>
          <p:nvPr/>
        </p:nvGraphicFramePr>
        <p:xfrm>
          <a:off x="0" y="-619125"/>
          <a:ext cx="208280" cy="7180263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7180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10199"/>
                          </a:outerShdw>
                        </a:effectLst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9473" name="Rectangle 17"/>
          <p:cNvSpPr>
            <a:spLocks noChangeArrowheads="1"/>
          </p:cNvSpPr>
          <p:nvPr/>
        </p:nvSpPr>
        <p:spPr bwMode="auto">
          <a:xfrm>
            <a:off x="0" y="6561138"/>
            <a:ext cx="1841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/>
              <a:t/>
            </a:r>
            <a:br>
              <a:rPr lang="ru-RU"/>
            </a:br>
            <a:endParaRPr lang="ru-RU"/>
          </a:p>
          <a:p>
            <a:pPr eaLnBrk="0" hangingPunct="0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1375</TotalTime>
  <Words>259</Words>
  <Application>Microsoft Office PowerPoint</Application>
  <PresentationFormat>Экран (4:3)</PresentationFormat>
  <Paragraphs>87</Paragraphs>
  <Slides>28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Слайд 1</vt:lpstr>
      <vt:lpstr>Слайд 2</vt:lpstr>
      <vt:lpstr>Особенности неофициального письма</vt:lpstr>
      <vt:lpstr>Слайд 4</vt:lpstr>
      <vt:lpstr>Слайд 5</vt:lpstr>
      <vt:lpstr>Слайд 6</vt:lpstr>
      <vt:lpstr>Моды на письма давно уже нет…              Л. Рубальская  </vt:lpstr>
      <vt:lpstr>Словарные слова</vt:lpstr>
      <vt:lpstr>История письма</vt:lpstr>
      <vt:lpstr>Каким образом люди общались на дальних расстояниях друг с другом в древности?</vt:lpstr>
      <vt:lpstr>Загадка О чём хотел сообщить гонец из Персии?</vt:lpstr>
      <vt:lpstr>Какие материалы использовали для письма?</vt:lpstr>
      <vt:lpstr>Слайд 13</vt:lpstr>
      <vt:lpstr>Это удивительно!</vt:lpstr>
      <vt:lpstr>Как доставляли письма до адресата?</vt:lpstr>
      <vt:lpstr>Слайд 16</vt:lpstr>
      <vt:lpstr>Письма официальные и неофициальные</vt:lpstr>
      <vt:lpstr>Найди ошибку?</vt:lpstr>
      <vt:lpstr>Какие стили речи вы знаете?</vt:lpstr>
      <vt:lpstr>Стили речи</vt:lpstr>
      <vt:lpstr>Разговорный стиль</vt:lpstr>
      <vt:lpstr>Требования</vt:lpstr>
      <vt:lpstr>Слайд 23</vt:lpstr>
      <vt:lpstr>Письмо потомкам</vt:lpstr>
      <vt:lpstr>Тренинг</vt:lpstr>
      <vt:lpstr>взаимопроверка</vt:lpstr>
      <vt:lpstr>Вывод</vt:lpstr>
      <vt:lpstr>Слайд 28</vt:lpstr>
    </vt:vector>
  </TitlesOfParts>
  <Company>школа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Евгений</dc:creator>
  <cp:lastModifiedBy>Admin</cp:lastModifiedBy>
  <cp:revision>124</cp:revision>
  <dcterms:created xsi:type="dcterms:W3CDTF">2006-04-20T08:01:35Z</dcterms:created>
  <dcterms:modified xsi:type="dcterms:W3CDTF">2011-04-11T15:15:23Z</dcterms:modified>
</cp:coreProperties>
</file>