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1" r:id="rId4"/>
    <p:sldId id="259" r:id="rId5"/>
    <p:sldId id="261" r:id="rId6"/>
    <p:sldId id="269" r:id="rId7"/>
    <p:sldId id="270" r:id="rId8"/>
    <p:sldId id="272" r:id="rId9"/>
    <p:sldId id="273" r:id="rId10"/>
    <p:sldId id="264" r:id="rId11"/>
    <p:sldId id="265" r:id="rId12"/>
    <p:sldId id="266" r:id="rId13"/>
    <p:sldId id="267" r:id="rId14"/>
    <p:sldId id="268" r:id="rId15"/>
    <p:sldId id="263"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88D8EC-25B8-46D0-95DC-80DC6F23EAB0}"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ru-RU"/>
        </a:p>
      </dgm:t>
    </dgm:pt>
    <dgm:pt modelId="{240CDD3B-A69F-444A-B83C-A5DD14B0D058}">
      <dgm:prSet phldrT="[Текст]" custT="1"/>
      <dgm:spPr/>
      <dgm:t>
        <a:bodyPr/>
        <a:lstStyle/>
        <a:p>
          <a:r>
            <a:rPr lang="ru-RU" sz="4400" b="1" dirty="0" smtClean="0">
              <a:solidFill>
                <a:schemeClr val="bg1"/>
              </a:solidFill>
            </a:rPr>
            <a:t>Текст </a:t>
          </a:r>
          <a:endParaRPr lang="ru-RU" sz="4400" b="1" dirty="0">
            <a:solidFill>
              <a:schemeClr val="bg1"/>
            </a:solidFill>
          </a:endParaRPr>
        </a:p>
      </dgm:t>
    </dgm:pt>
    <dgm:pt modelId="{6E4AEA99-47EB-4F32-BAB9-EF0F54DEB2F5}" type="parTrans" cxnId="{9132800A-E711-4CAF-AEE4-0A4C201D0DFE}">
      <dgm:prSet/>
      <dgm:spPr/>
      <dgm:t>
        <a:bodyPr/>
        <a:lstStyle/>
        <a:p>
          <a:endParaRPr lang="ru-RU"/>
        </a:p>
      </dgm:t>
    </dgm:pt>
    <dgm:pt modelId="{2D8306E1-8D30-4F27-A847-912C4F2AC021}" type="sibTrans" cxnId="{9132800A-E711-4CAF-AEE4-0A4C201D0DFE}">
      <dgm:prSet/>
      <dgm:spPr/>
      <dgm:t>
        <a:bodyPr/>
        <a:lstStyle/>
        <a:p>
          <a:endParaRPr lang="ru-RU"/>
        </a:p>
      </dgm:t>
    </dgm:pt>
    <dgm:pt modelId="{EB2F613B-CE19-46AC-8C00-20448499FD2D}">
      <dgm:prSet phldrT="[Текст]" custT="1"/>
      <dgm:spPr/>
      <dgm:t>
        <a:bodyPr/>
        <a:lstStyle/>
        <a:p>
          <a:r>
            <a:rPr lang="ru-RU" sz="4400" b="1" dirty="0" smtClean="0">
              <a:solidFill>
                <a:schemeClr val="bg1"/>
              </a:solidFill>
            </a:rPr>
            <a:t>Предложение </a:t>
          </a:r>
          <a:endParaRPr lang="ru-RU" sz="4400" b="1" dirty="0">
            <a:solidFill>
              <a:schemeClr val="bg1"/>
            </a:solidFill>
          </a:endParaRPr>
        </a:p>
      </dgm:t>
    </dgm:pt>
    <dgm:pt modelId="{33D4E555-C7ED-4752-AFAB-25C90E0366EE}" type="parTrans" cxnId="{1CF066C5-50CA-4D87-8801-E3A026DAE53B}">
      <dgm:prSet/>
      <dgm:spPr/>
      <dgm:t>
        <a:bodyPr/>
        <a:lstStyle/>
        <a:p>
          <a:endParaRPr lang="ru-RU"/>
        </a:p>
      </dgm:t>
    </dgm:pt>
    <dgm:pt modelId="{C315127C-F856-4825-BF43-C852791F58E2}" type="sibTrans" cxnId="{1CF066C5-50CA-4D87-8801-E3A026DAE53B}">
      <dgm:prSet/>
      <dgm:spPr/>
      <dgm:t>
        <a:bodyPr/>
        <a:lstStyle/>
        <a:p>
          <a:endParaRPr lang="ru-RU"/>
        </a:p>
      </dgm:t>
    </dgm:pt>
    <dgm:pt modelId="{F2986BD1-2DEC-4853-A3F0-530417E738E9}">
      <dgm:prSet phldrT="[Текст]" custT="1"/>
      <dgm:spPr/>
      <dgm:t>
        <a:bodyPr/>
        <a:lstStyle/>
        <a:p>
          <a:r>
            <a:rPr lang="ru-RU" sz="4000" b="1" dirty="0" smtClean="0">
              <a:solidFill>
                <a:schemeClr val="bg1"/>
              </a:solidFill>
            </a:rPr>
            <a:t>Словосочетание</a:t>
          </a:r>
          <a:endParaRPr lang="ru-RU" sz="4000" b="1" dirty="0">
            <a:solidFill>
              <a:schemeClr val="bg1"/>
            </a:solidFill>
          </a:endParaRPr>
        </a:p>
      </dgm:t>
    </dgm:pt>
    <dgm:pt modelId="{73747721-1E2F-47D6-8271-81F4993D4623}" type="parTrans" cxnId="{9AC19D1D-917C-4612-8DF4-086AE81CA33F}">
      <dgm:prSet/>
      <dgm:spPr/>
      <dgm:t>
        <a:bodyPr/>
        <a:lstStyle/>
        <a:p>
          <a:endParaRPr lang="ru-RU"/>
        </a:p>
      </dgm:t>
    </dgm:pt>
    <dgm:pt modelId="{ABA377FB-8B1E-4B26-82CC-58BF56C31362}" type="sibTrans" cxnId="{9AC19D1D-917C-4612-8DF4-086AE81CA33F}">
      <dgm:prSet/>
      <dgm:spPr/>
      <dgm:t>
        <a:bodyPr/>
        <a:lstStyle/>
        <a:p>
          <a:endParaRPr lang="ru-RU"/>
        </a:p>
      </dgm:t>
    </dgm:pt>
    <dgm:pt modelId="{ABDA7B06-1340-44B3-85F4-2B54BB80B7BF}">
      <dgm:prSet phldrT="[Текст]" custT="1"/>
      <dgm:spPr/>
      <dgm:t>
        <a:bodyPr/>
        <a:lstStyle/>
        <a:p>
          <a:r>
            <a:rPr lang="ru-RU" sz="4000" b="1" dirty="0" smtClean="0">
              <a:solidFill>
                <a:schemeClr val="bg1"/>
              </a:solidFill>
            </a:rPr>
            <a:t>Слово</a:t>
          </a:r>
          <a:endParaRPr lang="ru-RU" sz="4000" b="1" dirty="0">
            <a:solidFill>
              <a:schemeClr val="bg1"/>
            </a:solidFill>
          </a:endParaRPr>
        </a:p>
      </dgm:t>
    </dgm:pt>
    <dgm:pt modelId="{CDF243E9-6A54-429B-9DB5-2DA430FB35F6}" type="parTrans" cxnId="{558B0C9B-193A-472E-AE74-51721C6C5C76}">
      <dgm:prSet/>
      <dgm:spPr/>
      <dgm:t>
        <a:bodyPr/>
        <a:lstStyle/>
        <a:p>
          <a:endParaRPr lang="ru-RU"/>
        </a:p>
      </dgm:t>
    </dgm:pt>
    <dgm:pt modelId="{4F1B10B0-4A88-4F64-86A3-639072D016F5}" type="sibTrans" cxnId="{558B0C9B-193A-472E-AE74-51721C6C5C76}">
      <dgm:prSet/>
      <dgm:spPr/>
      <dgm:t>
        <a:bodyPr/>
        <a:lstStyle/>
        <a:p>
          <a:endParaRPr lang="ru-RU"/>
        </a:p>
      </dgm:t>
    </dgm:pt>
    <dgm:pt modelId="{8A877CDC-60EA-4194-AC0A-178663B91C36}">
      <dgm:prSet phldrT="[Текст]" custT="1"/>
      <dgm:spPr/>
      <dgm:t>
        <a:bodyPr/>
        <a:lstStyle/>
        <a:p>
          <a:r>
            <a:rPr lang="ru-RU" sz="4800" b="1" dirty="0" smtClean="0">
              <a:solidFill>
                <a:schemeClr val="bg1"/>
              </a:solidFill>
            </a:rPr>
            <a:t>Звук </a:t>
          </a:r>
          <a:endParaRPr lang="ru-RU" sz="4800" b="1" dirty="0">
            <a:solidFill>
              <a:schemeClr val="bg1"/>
            </a:solidFill>
          </a:endParaRPr>
        </a:p>
      </dgm:t>
    </dgm:pt>
    <dgm:pt modelId="{110E0D37-57FC-4DBA-B7E1-DCC7FFB2DDC3}" type="sibTrans" cxnId="{441A7E80-66E9-48F4-8FDD-E22DF99E37CF}">
      <dgm:prSet/>
      <dgm:spPr/>
      <dgm:t>
        <a:bodyPr/>
        <a:lstStyle/>
        <a:p>
          <a:endParaRPr lang="ru-RU"/>
        </a:p>
      </dgm:t>
    </dgm:pt>
    <dgm:pt modelId="{B9FAD393-C618-408F-8918-EBC0CB260EE9}" type="parTrans" cxnId="{441A7E80-66E9-48F4-8FDD-E22DF99E37CF}">
      <dgm:prSet/>
      <dgm:spPr/>
      <dgm:t>
        <a:bodyPr/>
        <a:lstStyle/>
        <a:p>
          <a:endParaRPr lang="ru-RU"/>
        </a:p>
      </dgm:t>
    </dgm:pt>
    <dgm:pt modelId="{4332EE0E-0E16-410C-9F75-28F92AF8CFDD}" type="pres">
      <dgm:prSet presAssocID="{2F88D8EC-25B8-46D0-95DC-80DC6F23EAB0}" presName="Name0" presStyleCnt="0">
        <dgm:presLayoutVars>
          <dgm:dir/>
          <dgm:animLvl val="lvl"/>
          <dgm:resizeHandles val="exact"/>
        </dgm:presLayoutVars>
      </dgm:prSet>
      <dgm:spPr/>
      <dgm:t>
        <a:bodyPr/>
        <a:lstStyle/>
        <a:p>
          <a:endParaRPr lang="ru-RU"/>
        </a:p>
      </dgm:t>
    </dgm:pt>
    <dgm:pt modelId="{D698969E-E9BF-464E-B7D2-3EF78C6B5FD2}" type="pres">
      <dgm:prSet presAssocID="{8A877CDC-60EA-4194-AC0A-178663B91C36}" presName="boxAndChildren" presStyleCnt="0"/>
      <dgm:spPr/>
    </dgm:pt>
    <dgm:pt modelId="{413C3EA8-2596-4687-83B7-E159E279079C}" type="pres">
      <dgm:prSet presAssocID="{8A877CDC-60EA-4194-AC0A-178663B91C36}" presName="parentTextBox" presStyleLbl="node1" presStyleIdx="0" presStyleCnt="5"/>
      <dgm:spPr/>
      <dgm:t>
        <a:bodyPr/>
        <a:lstStyle/>
        <a:p>
          <a:endParaRPr lang="ru-RU"/>
        </a:p>
      </dgm:t>
    </dgm:pt>
    <dgm:pt modelId="{16A753A6-3E6F-49A7-9521-11BCABE02BAA}" type="pres">
      <dgm:prSet presAssocID="{4F1B10B0-4A88-4F64-86A3-639072D016F5}" presName="sp" presStyleCnt="0"/>
      <dgm:spPr/>
    </dgm:pt>
    <dgm:pt modelId="{E4E96E3B-635E-4F59-9EA2-4F9C7FB89ED9}" type="pres">
      <dgm:prSet presAssocID="{ABDA7B06-1340-44B3-85F4-2B54BB80B7BF}" presName="arrowAndChildren" presStyleCnt="0"/>
      <dgm:spPr/>
    </dgm:pt>
    <dgm:pt modelId="{2FF54D93-8CCD-4B52-A779-FDF95DFE4F27}" type="pres">
      <dgm:prSet presAssocID="{ABDA7B06-1340-44B3-85F4-2B54BB80B7BF}" presName="parentTextArrow" presStyleLbl="node1" presStyleIdx="1" presStyleCnt="5"/>
      <dgm:spPr/>
      <dgm:t>
        <a:bodyPr/>
        <a:lstStyle/>
        <a:p>
          <a:endParaRPr lang="ru-RU"/>
        </a:p>
      </dgm:t>
    </dgm:pt>
    <dgm:pt modelId="{A18FAB1C-9B3C-4E7E-BB0B-B63B805E1B9F}" type="pres">
      <dgm:prSet presAssocID="{ABA377FB-8B1E-4B26-82CC-58BF56C31362}" presName="sp" presStyleCnt="0"/>
      <dgm:spPr/>
    </dgm:pt>
    <dgm:pt modelId="{6363D525-2E82-4A5B-BEF9-D831F55C7986}" type="pres">
      <dgm:prSet presAssocID="{F2986BD1-2DEC-4853-A3F0-530417E738E9}" presName="arrowAndChildren" presStyleCnt="0"/>
      <dgm:spPr/>
    </dgm:pt>
    <dgm:pt modelId="{ADC6C7F7-6C04-49B9-843B-93DDA6C73133}" type="pres">
      <dgm:prSet presAssocID="{F2986BD1-2DEC-4853-A3F0-530417E738E9}" presName="parentTextArrow" presStyleLbl="node1" presStyleIdx="2" presStyleCnt="5"/>
      <dgm:spPr/>
      <dgm:t>
        <a:bodyPr/>
        <a:lstStyle/>
        <a:p>
          <a:endParaRPr lang="ru-RU"/>
        </a:p>
      </dgm:t>
    </dgm:pt>
    <dgm:pt modelId="{E38ADD7D-EB7A-413C-AB17-3F5492A6713A}" type="pres">
      <dgm:prSet presAssocID="{C315127C-F856-4825-BF43-C852791F58E2}" presName="sp" presStyleCnt="0"/>
      <dgm:spPr/>
    </dgm:pt>
    <dgm:pt modelId="{7A6DD568-0DAA-4218-8BD7-798990C70263}" type="pres">
      <dgm:prSet presAssocID="{EB2F613B-CE19-46AC-8C00-20448499FD2D}" presName="arrowAndChildren" presStyleCnt="0"/>
      <dgm:spPr/>
    </dgm:pt>
    <dgm:pt modelId="{38EFAB35-8AE5-4ADE-8622-6D8B157AFA94}" type="pres">
      <dgm:prSet presAssocID="{EB2F613B-CE19-46AC-8C00-20448499FD2D}" presName="parentTextArrow" presStyleLbl="node1" presStyleIdx="3" presStyleCnt="5"/>
      <dgm:spPr/>
      <dgm:t>
        <a:bodyPr/>
        <a:lstStyle/>
        <a:p>
          <a:endParaRPr lang="ru-RU"/>
        </a:p>
      </dgm:t>
    </dgm:pt>
    <dgm:pt modelId="{390F5393-E4A9-40B6-8B2C-2C3981B1A38C}" type="pres">
      <dgm:prSet presAssocID="{2D8306E1-8D30-4F27-A847-912C4F2AC021}" presName="sp" presStyleCnt="0"/>
      <dgm:spPr/>
    </dgm:pt>
    <dgm:pt modelId="{2AB712E9-462C-4BFD-9F87-E53F48464C6D}" type="pres">
      <dgm:prSet presAssocID="{240CDD3B-A69F-444A-B83C-A5DD14B0D058}" presName="arrowAndChildren" presStyleCnt="0"/>
      <dgm:spPr/>
    </dgm:pt>
    <dgm:pt modelId="{7620E34E-09FB-49BB-9AC4-E7F09BE33681}" type="pres">
      <dgm:prSet presAssocID="{240CDD3B-A69F-444A-B83C-A5DD14B0D058}" presName="parentTextArrow" presStyleLbl="node1" presStyleIdx="4" presStyleCnt="5"/>
      <dgm:spPr/>
      <dgm:t>
        <a:bodyPr/>
        <a:lstStyle/>
        <a:p>
          <a:endParaRPr lang="ru-RU"/>
        </a:p>
      </dgm:t>
    </dgm:pt>
  </dgm:ptLst>
  <dgm:cxnLst>
    <dgm:cxn modelId="{441A7E80-66E9-48F4-8FDD-E22DF99E37CF}" srcId="{2F88D8EC-25B8-46D0-95DC-80DC6F23EAB0}" destId="{8A877CDC-60EA-4194-AC0A-178663B91C36}" srcOrd="4" destOrd="0" parTransId="{B9FAD393-C618-408F-8918-EBC0CB260EE9}" sibTransId="{110E0D37-57FC-4DBA-B7E1-DCC7FFB2DDC3}"/>
    <dgm:cxn modelId="{9AC19D1D-917C-4612-8DF4-086AE81CA33F}" srcId="{2F88D8EC-25B8-46D0-95DC-80DC6F23EAB0}" destId="{F2986BD1-2DEC-4853-A3F0-530417E738E9}" srcOrd="2" destOrd="0" parTransId="{73747721-1E2F-47D6-8271-81F4993D4623}" sibTransId="{ABA377FB-8B1E-4B26-82CC-58BF56C31362}"/>
    <dgm:cxn modelId="{7A4F9AFF-4B8A-4D6D-B091-F75EE36023A5}" type="presOf" srcId="{F2986BD1-2DEC-4853-A3F0-530417E738E9}" destId="{ADC6C7F7-6C04-49B9-843B-93DDA6C73133}" srcOrd="0" destOrd="0" presId="urn:microsoft.com/office/officeart/2005/8/layout/process4"/>
    <dgm:cxn modelId="{55BA3A1C-FA43-4C9C-8BD6-8AC9A6F84BCE}" type="presOf" srcId="{2F88D8EC-25B8-46D0-95DC-80DC6F23EAB0}" destId="{4332EE0E-0E16-410C-9F75-28F92AF8CFDD}" srcOrd="0" destOrd="0" presId="urn:microsoft.com/office/officeart/2005/8/layout/process4"/>
    <dgm:cxn modelId="{ACB1B9D1-C2EF-4DFE-AA4A-F20F78E151D1}" type="presOf" srcId="{ABDA7B06-1340-44B3-85F4-2B54BB80B7BF}" destId="{2FF54D93-8CCD-4B52-A779-FDF95DFE4F27}" srcOrd="0" destOrd="0" presId="urn:microsoft.com/office/officeart/2005/8/layout/process4"/>
    <dgm:cxn modelId="{D93B1109-77D5-4074-A2E8-13A30617E132}" type="presOf" srcId="{8A877CDC-60EA-4194-AC0A-178663B91C36}" destId="{413C3EA8-2596-4687-83B7-E159E279079C}" srcOrd="0" destOrd="0" presId="urn:microsoft.com/office/officeart/2005/8/layout/process4"/>
    <dgm:cxn modelId="{558B0C9B-193A-472E-AE74-51721C6C5C76}" srcId="{2F88D8EC-25B8-46D0-95DC-80DC6F23EAB0}" destId="{ABDA7B06-1340-44B3-85F4-2B54BB80B7BF}" srcOrd="3" destOrd="0" parTransId="{CDF243E9-6A54-429B-9DB5-2DA430FB35F6}" sibTransId="{4F1B10B0-4A88-4F64-86A3-639072D016F5}"/>
    <dgm:cxn modelId="{B6E3B846-7AC3-4C28-BE44-97540D55D4B7}" type="presOf" srcId="{240CDD3B-A69F-444A-B83C-A5DD14B0D058}" destId="{7620E34E-09FB-49BB-9AC4-E7F09BE33681}" srcOrd="0" destOrd="0" presId="urn:microsoft.com/office/officeart/2005/8/layout/process4"/>
    <dgm:cxn modelId="{1CF066C5-50CA-4D87-8801-E3A026DAE53B}" srcId="{2F88D8EC-25B8-46D0-95DC-80DC6F23EAB0}" destId="{EB2F613B-CE19-46AC-8C00-20448499FD2D}" srcOrd="1" destOrd="0" parTransId="{33D4E555-C7ED-4752-AFAB-25C90E0366EE}" sibTransId="{C315127C-F856-4825-BF43-C852791F58E2}"/>
    <dgm:cxn modelId="{3DBCC28F-F6D1-4A9B-9211-26CC57CE542D}" type="presOf" srcId="{EB2F613B-CE19-46AC-8C00-20448499FD2D}" destId="{38EFAB35-8AE5-4ADE-8622-6D8B157AFA94}" srcOrd="0" destOrd="0" presId="urn:microsoft.com/office/officeart/2005/8/layout/process4"/>
    <dgm:cxn modelId="{9132800A-E711-4CAF-AEE4-0A4C201D0DFE}" srcId="{2F88D8EC-25B8-46D0-95DC-80DC6F23EAB0}" destId="{240CDD3B-A69F-444A-B83C-A5DD14B0D058}" srcOrd="0" destOrd="0" parTransId="{6E4AEA99-47EB-4F32-BAB9-EF0F54DEB2F5}" sibTransId="{2D8306E1-8D30-4F27-A847-912C4F2AC021}"/>
    <dgm:cxn modelId="{52D4283B-FFFE-4486-8FE9-3F46E4750320}" type="presParOf" srcId="{4332EE0E-0E16-410C-9F75-28F92AF8CFDD}" destId="{D698969E-E9BF-464E-B7D2-3EF78C6B5FD2}" srcOrd="0" destOrd="0" presId="urn:microsoft.com/office/officeart/2005/8/layout/process4"/>
    <dgm:cxn modelId="{ABB9BA47-23E1-430F-AE3E-19080861148E}" type="presParOf" srcId="{D698969E-E9BF-464E-B7D2-3EF78C6B5FD2}" destId="{413C3EA8-2596-4687-83B7-E159E279079C}" srcOrd="0" destOrd="0" presId="urn:microsoft.com/office/officeart/2005/8/layout/process4"/>
    <dgm:cxn modelId="{823416A1-10D1-468E-BFB7-558E692CECD5}" type="presParOf" srcId="{4332EE0E-0E16-410C-9F75-28F92AF8CFDD}" destId="{16A753A6-3E6F-49A7-9521-11BCABE02BAA}" srcOrd="1" destOrd="0" presId="urn:microsoft.com/office/officeart/2005/8/layout/process4"/>
    <dgm:cxn modelId="{80C63608-26F5-4310-8E8E-C5083411A2E8}" type="presParOf" srcId="{4332EE0E-0E16-410C-9F75-28F92AF8CFDD}" destId="{E4E96E3B-635E-4F59-9EA2-4F9C7FB89ED9}" srcOrd="2" destOrd="0" presId="urn:microsoft.com/office/officeart/2005/8/layout/process4"/>
    <dgm:cxn modelId="{0BEFD956-CC1C-4F85-BF2F-823B4CEBACF6}" type="presParOf" srcId="{E4E96E3B-635E-4F59-9EA2-4F9C7FB89ED9}" destId="{2FF54D93-8CCD-4B52-A779-FDF95DFE4F27}" srcOrd="0" destOrd="0" presId="urn:microsoft.com/office/officeart/2005/8/layout/process4"/>
    <dgm:cxn modelId="{C29C420C-EDD9-4DF2-B7D6-276D0B4DDF54}" type="presParOf" srcId="{4332EE0E-0E16-410C-9F75-28F92AF8CFDD}" destId="{A18FAB1C-9B3C-4E7E-BB0B-B63B805E1B9F}" srcOrd="3" destOrd="0" presId="urn:microsoft.com/office/officeart/2005/8/layout/process4"/>
    <dgm:cxn modelId="{00DA0AEE-1DF1-4426-9664-5DBB9EE7F6E0}" type="presParOf" srcId="{4332EE0E-0E16-410C-9F75-28F92AF8CFDD}" destId="{6363D525-2E82-4A5B-BEF9-D831F55C7986}" srcOrd="4" destOrd="0" presId="urn:microsoft.com/office/officeart/2005/8/layout/process4"/>
    <dgm:cxn modelId="{FA5E360F-AA26-4BD4-B865-A5E2FF781A37}" type="presParOf" srcId="{6363D525-2E82-4A5B-BEF9-D831F55C7986}" destId="{ADC6C7F7-6C04-49B9-843B-93DDA6C73133}" srcOrd="0" destOrd="0" presId="urn:microsoft.com/office/officeart/2005/8/layout/process4"/>
    <dgm:cxn modelId="{2D1BF08E-D363-4506-A86A-B99A98DE0EEE}" type="presParOf" srcId="{4332EE0E-0E16-410C-9F75-28F92AF8CFDD}" destId="{E38ADD7D-EB7A-413C-AB17-3F5492A6713A}" srcOrd="5" destOrd="0" presId="urn:microsoft.com/office/officeart/2005/8/layout/process4"/>
    <dgm:cxn modelId="{0B971E72-1322-4ADE-932D-9C142F08E520}" type="presParOf" srcId="{4332EE0E-0E16-410C-9F75-28F92AF8CFDD}" destId="{7A6DD568-0DAA-4218-8BD7-798990C70263}" srcOrd="6" destOrd="0" presId="urn:microsoft.com/office/officeart/2005/8/layout/process4"/>
    <dgm:cxn modelId="{BD74CF70-3E20-4D8F-BC56-A3E9A807E173}" type="presParOf" srcId="{7A6DD568-0DAA-4218-8BD7-798990C70263}" destId="{38EFAB35-8AE5-4ADE-8622-6D8B157AFA94}" srcOrd="0" destOrd="0" presId="urn:microsoft.com/office/officeart/2005/8/layout/process4"/>
    <dgm:cxn modelId="{FEAAABC7-8D1D-447C-B0A1-E8855A4A2C19}" type="presParOf" srcId="{4332EE0E-0E16-410C-9F75-28F92AF8CFDD}" destId="{390F5393-E4A9-40B6-8B2C-2C3981B1A38C}" srcOrd="7" destOrd="0" presId="urn:microsoft.com/office/officeart/2005/8/layout/process4"/>
    <dgm:cxn modelId="{3A0C151A-62E3-4BFC-8F3B-11913732A6F4}" type="presParOf" srcId="{4332EE0E-0E16-410C-9F75-28F92AF8CFDD}" destId="{2AB712E9-462C-4BFD-9F87-E53F48464C6D}" srcOrd="8" destOrd="0" presId="urn:microsoft.com/office/officeart/2005/8/layout/process4"/>
    <dgm:cxn modelId="{C26184DF-0665-48B4-B8F6-DD92D831F7B0}" type="presParOf" srcId="{2AB712E9-462C-4BFD-9F87-E53F48464C6D}" destId="{7620E34E-09FB-49BB-9AC4-E7F09BE33681}" srcOrd="0" destOrd="0" presId="urn:microsoft.com/office/officeart/2005/8/layout/process4"/>
  </dgm:cxnLst>
  <dgm:bg/>
  <dgm:whole/>
</dgm:dataModel>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A968D93-6E24-41A8-9F87-882625570841}" type="datetimeFigureOut">
              <a:rPr lang="ru-RU" smtClean="0"/>
              <a:pPr/>
              <a:t>28.03.2018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9F2C490-DB83-4359-A18E-A945289907FB}"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A968D93-6E24-41A8-9F87-882625570841}" type="datetimeFigureOut">
              <a:rPr lang="ru-RU" smtClean="0"/>
              <a:pPr/>
              <a:t>28.03.2018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9F2C490-DB83-4359-A18E-A945289907FB}"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A968D93-6E24-41A8-9F87-882625570841}" type="datetimeFigureOut">
              <a:rPr lang="ru-RU" smtClean="0"/>
              <a:pPr/>
              <a:t>28.03.2018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9F2C490-DB83-4359-A18E-A945289907FB}"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A968D93-6E24-41A8-9F87-882625570841}" type="datetimeFigureOut">
              <a:rPr lang="ru-RU" smtClean="0"/>
              <a:pPr/>
              <a:t>28.03.2018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9F2C490-DB83-4359-A18E-A945289907FB}"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A968D93-6E24-41A8-9F87-882625570841}" type="datetimeFigureOut">
              <a:rPr lang="ru-RU" smtClean="0"/>
              <a:pPr/>
              <a:t>28.03.2018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9F2C490-DB83-4359-A18E-A945289907FB}"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A968D93-6E24-41A8-9F87-882625570841}" type="datetimeFigureOut">
              <a:rPr lang="ru-RU" smtClean="0"/>
              <a:pPr/>
              <a:t>28.03.2018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9F2C490-DB83-4359-A18E-A945289907FB}"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A968D93-6E24-41A8-9F87-882625570841}" type="datetimeFigureOut">
              <a:rPr lang="ru-RU" smtClean="0"/>
              <a:pPr/>
              <a:t>28.03.2018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9F2C490-DB83-4359-A18E-A945289907FB}"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A968D93-6E24-41A8-9F87-882625570841}" type="datetimeFigureOut">
              <a:rPr lang="ru-RU" smtClean="0"/>
              <a:pPr/>
              <a:t>28.03.2018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9F2C490-DB83-4359-A18E-A945289907FB}"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A968D93-6E24-41A8-9F87-882625570841}" type="datetimeFigureOut">
              <a:rPr lang="ru-RU" smtClean="0"/>
              <a:pPr/>
              <a:t>28.03.2018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9F2C490-DB83-4359-A18E-A945289907FB}"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A968D93-6E24-41A8-9F87-882625570841}" type="datetimeFigureOut">
              <a:rPr lang="ru-RU" smtClean="0"/>
              <a:pPr/>
              <a:t>28.03.2018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9F2C490-DB83-4359-A18E-A945289907FB}"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A968D93-6E24-41A8-9F87-882625570841}" type="datetimeFigureOut">
              <a:rPr lang="ru-RU" smtClean="0"/>
              <a:pPr/>
              <a:t>28.03.2018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9F2C490-DB83-4359-A18E-A945289907FB}"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968D93-6E24-41A8-9F87-882625570841}" type="datetimeFigureOut">
              <a:rPr lang="ru-RU" smtClean="0"/>
              <a:pPr/>
              <a:t>28.03.2018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F2C490-DB83-4359-A18E-A945289907FB}"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labirint.ru/series/14618/"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smtClean="0"/>
              <a:t>Семинар учителей словесников и учителей начальной школы</a:t>
            </a:r>
            <a:endParaRPr lang="ru-RU" dirty="0"/>
          </a:p>
        </p:txBody>
      </p:sp>
      <p:sp>
        <p:nvSpPr>
          <p:cNvPr id="3" name="Подзаголовок 2"/>
          <p:cNvSpPr>
            <a:spLocks noGrp="1"/>
          </p:cNvSpPr>
          <p:nvPr>
            <p:ph type="subTitle" idx="1"/>
          </p:nvPr>
        </p:nvSpPr>
        <p:spPr/>
        <p:txBody>
          <a:bodyPr/>
          <a:lstStyle/>
          <a:p>
            <a:r>
              <a:rPr lang="ru-RU" dirty="0" smtClean="0"/>
              <a:t>Преемственность </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0"/>
            <a:ext cx="8229600" cy="1143000"/>
          </a:xfrm>
        </p:spPr>
        <p:txBody>
          <a:bodyPr/>
          <a:lstStyle/>
          <a:p>
            <a:r>
              <a:rPr lang="ru-RU" b="1" dirty="0" smtClean="0">
                <a:solidFill>
                  <a:srgbClr val="C00000"/>
                </a:solidFill>
              </a:rPr>
              <a:t>Преемственность </a:t>
            </a:r>
            <a:endParaRPr lang="ru-RU" b="1" dirty="0">
              <a:solidFill>
                <a:srgbClr val="C00000"/>
              </a:solidFill>
            </a:endParaRPr>
          </a:p>
        </p:txBody>
      </p:sp>
      <p:sp>
        <p:nvSpPr>
          <p:cNvPr id="3" name="Содержимое 2"/>
          <p:cNvSpPr>
            <a:spLocks noGrp="1"/>
          </p:cNvSpPr>
          <p:nvPr>
            <p:ph idx="1"/>
          </p:nvPr>
        </p:nvSpPr>
        <p:spPr>
          <a:xfrm>
            <a:off x="428596" y="857232"/>
            <a:ext cx="8229600" cy="4840303"/>
          </a:xfrm>
        </p:spPr>
        <p:txBody>
          <a:bodyPr/>
          <a:lstStyle/>
          <a:p>
            <a:r>
              <a:rPr lang="ru-RU" dirty="0" smtClean="0"/>
              <a:t> Учет </a:t>
            </a:r>
            <a:r>
              <a:rPr lang="ru-RU" dirty="0"/>
              <a:t>знаний, полученных учащимися в предшествующих классах, при изучении нового материала</a:t>
            </a:r>
          </a:p>
        </p:txBody>
      </p:sp>
      <p:pic>
        <p:nvPicPr>
          <p:cNvPr id="6146" name="Picture 2" descr="ÐÐ°ÑÑÐ¸Ð½ÐºÐ¸ Ð¿Ð¾ Ð·Ð°Ð¿ÑÐ¾ÑÑ ÐºÐ°ÑÑÐ¸Ð½ÐºÐ¸ Ð¿ÑÐµÐµÐ¼ÑÑÐ²ÐµÐ½Ð½Ð¾ÑÑÑ"/>
          <p:cNvPicPr>
            <a:picLocks noChangeAspect="1" noChangeArrowheads="1"/>
          </p:cNvPicPr>
          <p:nvPr/>
        </p:nvPicPr>
        <p:blipFill>
          <a:blip r:embed="rId2"/>
          <a:srcRect r="2667" b="6222"/>
          <a:stretch>
            <a:fillRect/>
          </a:stretch>
        </p:blipFill>
        <p:spPr bwMode="auto">
          <a:xfrm>
            <a:off x="1285852" y="2570442"/>
            <a:ext cx="7000924" cy="407324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Как же решается проблема преемственности?</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85000" lnSpcReduction="10000"/>
          </a:bodyPr>
          <a:lstStyle/>
          <a:p>
            <a:pPr algn="just"/>
            <a:r>
              <a:rPr lang="ru-RU" b="1" dirty="0" smtClean="0">
                <a:latin typeface="Times New Roman" pitchFamily="18" charset="0"/>
                <a:cs typeface="Times New Roman" pitchFamily="18" charset="0"/>
              </a:rPr>
              <a:t>Необходимо  проводить совместные заседания ШМО учителей русского языка и учителей начальных классов, на которых обсудить вопросы:</a:t>
            </a:r>
          </a:p>
          <a:p>
            <a:pPr algn="just"/>
            <a:r>
              <a:rPr lang="ru-RU" b="1" dirty="0" smtClean="0">
                <a:latin typeface="Times New Roman" pitchFamily="18" charset="0"/>
                <a:cs typeface="Times New Roman" pitchFamily="18" charset="0"/>
              </a:rPr>
              <a:t> - Как учить, чтобы не переучивать? (Единый орфографический режим, виды разбора, синтаксический анализ текста и др.)</a:t>
            </a:r>
          </a:p>
          <a:p>
            <a:pPr algn="just"/>
            <a:r>
              <a:rPr lang="ru-RU" b="1" dirty="0" smtClean="0">
                <a:latin typeface="Times New Roman" pitchFamily="18" charset="0"/>
                <a:cs typeface="Times New Roman" pitchFamily="18" charset="0"/>
              </a:rPr>
              <a:t>- Каковы типичные ошибки и как их избежать?</a:t>
            </a:r>
          </a:p>
          <a:p>
            <a:pPr algn="just"/>
            <a:r>
              <a:rPr lang="ru-RU" b="1" dirty="0" smtClean="0">
                <a:latin typeface="Times New Roman" pitchFamily="18" charset="0"/>
                <a:cs typeface="Times New Roman" pitchFamily="18" charset="0"/>
              </a:rPr>
              <a:t>- По каким УМК продолжить обучение? </a:t>
            </a:r>
            <a:r>
              <a:rPr lang="ru-RU" b="1" dirty="0" err="1" smtClean="0">
                <a:latin typeface="Times New Roman" pitchFamily="18" charset="0"/>
                <a:cs typeface="Times New Roman" pitchFamily="18" charset="0"/>
              </a:rPr>
              <a:t>Взаимопосещение</a:t>
            </a:r>
            <a:r>
              <a:rPr lang="ru-RU" b="1" dirty="0" smtClean="0">
                <a:latin typeface="Times New Roman" pitchFamily="18" charset="0"/>
                <a:cs typeface="Times New Roman" pitchFamily="18" charset="0"/>
              </a:rPr>
              <a:t> уроков также важно.</a:t>
            </a:r>
          </a:p>
          <a:p>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b="1" dirty="0" smtClean="0">
                <a:solidFill>
                  <a:srgbClr val="C00000"/>
                </a:solidFill>
                <a:latin typeface="Times New Roman" pitchFamily="18" charset="0"/>
                <a:cs typeface="Times New Roman" pitchFamily="18" charset="0"/>
              </a:rPr>
              <a:t>Почему обучающиеся в 5 классе снижают качественный показатель знаний?</a:t>
            </a:r>
            <a:endParaRPr lang="ru-RU" sz="3200" b="1" dirty="0">
              <a:solidFill>
                <a:srgbClr val="C00000"/>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lnSpcReduction="10000"/>
          </a:bodyPr>
          <a:lstStyle/>
          <a:p>
            <a:pPr algn="just"/>
            <a:r>
              <a:rPr lang="ru-RU" b="1" dirty="0" smtClean="0">
                <a:latin typeface="Times New Roman" pitchFamily="18" charset="0"/>
                <a:cs typeface="Times New Roman" pitchFamily="18" charset="0"/>
              </a:rPr>
              <a:t>Смена </a:t>
            </a:r>
            <a:r>
              <a:rPr lang="ru-RU" b="1" dirty="0">
                <a:latin typeface="Times New Roman" pitchFamily="18" charset="0"/>
                <a:cs typeface="Times New Roman" pitchFamily="18" charset="0"/>
              </a:rPr>
              <a:t>социальной </a:t>
            </a:r>
            <a:r>
              <a:rPr lang="ru-RU" b="1" dirty="0" smtClean="0">
                <a:latin typeface="Times New Roman" pitchFamily="18" charset="0"/>
                <a:cs typeface="Times New Roman" pitchFamily="18" charset="0"/>
              </a:rPr>
              <a:t>обстановки  </a:t>
            </a:r>
            <a:endParaRPr lang="ru-RU" b="1" dirty="0">
              <a:latin typeface="Times New Roman" pitchFamily="18" charset="0"/>
              <a:cs typeface="Times New Roman" pitchFamily="18" charset="0"/>
            </a:endParaRPr>
          </a:p>
          <a:p>
            <a:pPr algn="just"/>
            <a:r>
              <a:rPr lang="ru-RU" b="1" dirty="0" smtClean="0">
                <a:latin typeface="Times New Roman" pitchFamily="18" charset="0"/>
                <a:cs typeface="Times New Roman" pitchFamily="18" charset="0"/>
              </a:rPr>
              <a:t>Изменение </a:t>
            </a:r>
            <a:r>
              <a:rPr lang="ru-RU" b="1" dirty="0">
                <a:latin typeface="Times New Roman" pitchFamily="18" charset="0"/>
                <a:cs typeface="Times New Roman" pitchFamily="18" charset="0"/>
              </a:rPr>
              <a:t>роли </a:t>
            </a:r>
            <a:r>
              <a:rPr lang="ru-RU" b="1" dirty="0" smtClean="0">
                <a:latin typeface="Times New Roman" pitchFamily="18" charset="0"/>
                <a:cs typeface="Times New Roman" pitchFamily="18" charset="0"/>
              </a:rPr>
              <a:t>учащегося</a:t>
            </a:r>
            <a:endParaRPr lang="ru-RU" b="1" dirty="0">
              <a:latin typeface="Times New Roman" pitchFamily="18" charset="0"/>
              <a:cs typeface="Times New Roman" pitchFamily="18" charset="0"/>
            </a:endParaRPr>
          </a:p>
          <a:p>
            <a:pPr algn="just"/>
            <a:r>
              <a:rPr lang="ru-RU" b="1" dirty="0" smtClean="0">
                <a:latin typeface="Times New Roman" pitchFamily="18" charset="0"/>
                <a:cs typeface="Times New Roman" pitchFamily="18" charset="0"/>
              </a:rPr>
              <a:t>Увеличение </a:t>
            </a:r>
            <a:r>
              <a:rPr lang="ru-RU" b="1" dirty="0">
                <a:latin typeface="Times New Roman" pitchFamily="18" charset="0"/>
                <a:cs typeface="Times New Roman" pitchFamily="18" charset="0"/>
              </a:rPr>
              <a:t>учебной </a:t>
            </a:r>
            <a:r>
              <a:rPr lang="ru-RU" b="1" dirty="0" smtClean="0">
                <a:latin typeface="Times New Roman" pitchFamily="18" charset="0"/>
                <a:cs typeface="Times New Roman" pitchFamily="18" charset="0"/>
              </a:rPr>
              <a:t>нагрузки</a:t>
            </a:r>
            <a:endParaRPr lang="ru-RU" b="1" dirty="0">
              <a:latin typeface="Times New Roman" pitchFamily="18" charset="0"/>
              <a:cs typeface="Times New Roman" pitchFamily="18" charset="0"/>
            </a:endParaRPr>
          </a:p>
          <a:p>
            <a:pPr algn="just"/>
            <a:r>
              <a:rPr lang="ru-RU" b="1" dirty="0" smtClean="0">
                <a:latin typeface="Times New Roman" pitchFamily="18" charset="0"/>
                <a:cs typeface="Times New Roman" pitchFamily="18" charset="0"/>
              </a:rPr>
              <a:t>Изменение </a:t>
            </a:r>
            <a:r>
              <a:rPr lang="ru-RU" b="1" dirty="0">
                <a:latin typeface="Times New Roman" pitchFamily="18" charset="0"/>
                <a:cs typeface="Times New Roman" pitchFamily="18" charset="0"/>
              </a:rPr>
              <a:t>режима </a:t>
            </a:r>
            <a:r>
              <a:rPr lang="ru-RU" b="1" dirty="0" smtClean="0">
                <a:latin typeface="Times New Roman" pitchFamily="18" charset="0"/>
                <a:cs typeface="Times New Roman" pitchFamily="18" charset="0"/>
              </a:rPr>
              <a:t>дня</a:t>
            </a:r>
            <a:endParaRPr lang="ru-RU" b="1" dirty="0">
              <a:latin typeface="Times New Roman" pitchFamily="18" charset="0"/>
              <a:cs typeface="Times New Roman" pitchFamily="18" charset="0"/>
            </a:endParaRPr>
          </a:p>
          <a:p>
            <a:pPr algn="just"/>
            <a:r>
              <a:rPr lang="ru-RU" b="1" dirty="0" smtClean="0">
                <a:latin typeface="Times New Roman" pitchFamily="18" charset="0"/>
                <a:cs typeface="Times New Roman" pitchFamily="18" charset="0"/>
              </a:rPr>
              <a:t>Разность </a:t>
            </a:r>
            <a:r>
              <a:rPr lang="ru-RU" b="1" dirty="0">
                <a:latin typeface="Times New Roman" pitchFamily="18" charset="0"/>
                <a:cs typeface="Times New Roman" pitchFamily="18" charset="0"/>
              </a:rPr>
              <a:t>систем и форм </a:t>
            </a:r>
            <a:r>
              <a:rPr lang="ru-RU" b="1" dirty="0" smtClean="0">
                <a:latin typeface="Times New Roman" pitchFamily="18" charset="0"/>
                <a:cs typeface="Times New Roman" pitchFamily="18" charset="0"/>
              </a:rPr>
              <a:t>обучения</a:t>
            </a:r>
            <a:endParaRPr lang="ru-RU" b="1" dirty="0">
              <a:latin typeface="Times New Roman" pitchFamily="18" charset="0"/>
              <a:cs typeface="Times New Roman" pitchFamily="18" charset="0"/>
            </a:endParaRPr>
          </a:p>
          <a:p>
            <a:pPr algn="just"/>
            <a:r>
              <a:rPr lang="ru-RU" b="1" dirty="0" smtClean="0">
                <a:latin typeface="Times New Roman" pitchFamily="18" charset="0"/>
                <a:cs typeface="Times New Roman" pitchFamily="18" charset="0"/>
              </a:rPr>
              <a:t>Нестыковка </a:t>
            </a:r>
            <a:r>
              <a:rPr lang="ru-RU" b="1" dirty="0">
                <a:latin typeface="Times New Roman" pitchFamily="18" charset="0"/>
                <a:cs typeface="Times New Roman" pitchFamily="18" charset="0"/>
              </a:rPr>
              <a:t>программ начальной и средней </a:t>
            </a:r>
            <a:r>
              <a:rPr lang="ru-RU" b="1" dirty="0" smtClean="0">
                <a:latin typeface="Times New Roman" pitchFamily="18" charset="0"/>
                <a:cs typeface="Times New Roman" pitchFamily="18" charset="0"/>
              </a:rPr>
              <a:t>школы</a:t>
            </a:r>
            <a:endParaRPr lang="ru-RU" b="1" dirty="0">
              <a:latin typeface="Times New Roman" pitchFamily="18" charset="0"/>
              <a:cs typeface="Times New Roman" pitchFamily="18" charset="0"/>
            </a:endParaRPr>
          </a:p>
          <a:p>
            <a:pPr algn="just"/>
            <a:r>
              <a:rPr lang="ru-RU" b="1" dirty="0" smtClean="0">
                <a:latin typeface="Times New Roman" pitchFamily="18" charset="0"/>
                <a:cs typeface="Times New Roman" pitchFamily="18" charset="0"/>
              </a:rPr>
              <a:t>Различие </a:t>
            </a:r>
            <a:r>
              <a:rPr lang="ru-RU" b="1" dirty="0">
                <a:latin typeface="Times New Roman" pitchFamily="18" charset="0"/>
                <a:cs typeface="Times New Roman" pitchFamily="18" charset="0"/>
              </a:rPr>
              <a:t>требований со стороны учителей-предметников.</a:t>
            </a:r>
          </a:p>
          <a:p>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b="1" dirty="0" smtClean="0">
                <a:solidFill>
                  <a:srgbClr val="C00000"/>
                </a:solidFill>
                <a:latin typeface="Times New Roman" pitchFamily="18" charset="0"/>
                <a:cs typeface="Times New Roman" pitchFamily="18" charset="0"/>
              </a:rPr>
              <a:t>Как группируется материал в начальной школе?</a:t>
            </a:r>
            <a:endParaRPr lang="ru-RU" sz="3200" b="1" dirty="0">
              <a:solidFill>
                <a:srgbClr val="C00000"/>
              </a:solidFill>
              <a:latin typeface="Times New Roman" pitchFamily="18" charset="0"/>
              <a:cs typeface="Times New Roman" pitchFamily="18" charset="0"/>
            </a:endParaRPr>
          </a:p>
        </p:txBody>
      </p:sp>
      <p:graphicFrame>
        <p:nvGraphicFramePr>
          <p:cNvPr id="4" name="Схема 3"/>
          <p:cNvGraphicFramePr/>
          <p:nvPr/>
        </p:nvGraphicFramePr>
        <p:xfrm>
          <a:off x="785786" y="1357298"/>
          <a:ext cx="7500990" cy="52864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t>
            </a:r>
            <a:r>
              <a:rPr lang="ru-RU" b="1" dirty="0" smtClean="0">
                <a:solidFill>
                  <a:srgbClr val="C00000"/>
                </a:solidFill>
                <a:latin typeface="Times New Roman" pitchFamily="18" charset="0"/>
                <a:cs typeface="Times New Roman" pitchFamily="18" charset="0"/>
              </a:rPr>
              <a:t>Происходит смена терминологии в среднем звене.</a:t>
            </a:r>
            <a:r>
              <a:rPr lang="ru-RU" dirty="0" smtClean="0">
                <a:solidFill>
                  <a:srgbClr val="C00000"/>
                </a:solidFill>
                <a:latin typeface="Times New Roman" pitchFamily="18" charset="0"/>
                <a:cs typeface="Times New Roman" pitchFamily="18" charset="0"/>
              </a:rPr>
              <a:t> </a:t>
            </a:r>
            <a:endParaRPr lang="ru-RU" dirty="0">
              <a:solidFill>
                <a:srgbClr val="C00000"/>
              </a:solidFill>
              <a:latin typeface="Times New Roman" pitchFamily="18" charset="0"/>
              <a:cs typeface="Times New Roman" pitchFamily="18" charset="0"/>
            </a:endParaRPr>
          </a:p>
        </p:txBody>
      </p:sp>
      <p:graphicFrame>
        <p:nvGraphicFramePr>
          <p:cNvPr id="4" name="Таблица 3"/>
          <p:cNvGraphicFramePr>
            <a:graphicFrameLocks noGrp="1"/>
          </p:cNvGraphicFramePr>
          <p:nvPr/>
        </p:nvGraphicFramePr>
        <p:xfrm>
          <a:off x="857224" y="1714488"/>
          <a:ext cx="7858180" cy="4357720"/>
        </p:xfrm>
        <a:graphic>
          <a:graphicData uri="http://schemas.openxmlformats.org/drawingml/2006/table">
            <a:tbl>
              <a:tblPr/>
              <a:tblGrid>
                <a:gridCol w="3928268"/>
                <a:gridCol w="3929912"/>
              </a:tblGrid>
              <a:tr h="544715">
                <a:tc>
                  <a:txBody>
                    <a:bodyPr/>
                    <a:lstStyle/>
                    <a:p>
                      <a:pPr algn="ctr">
                        <a:lnSpc>
                          <a:spcPct val="115000"/>
                        </a:lnSpc>
                        <a:spcAft>
                          <a:spcPts val="0"/>
                        </a:spcAft>
                      </a:pPr>
                      <a:r>
                        <a:rPr lang="ru-RU" sz="2400" b="1">
                          <a:solidFill>
                            <a:srgbClr val="000000"/>
                          </a:solidFill>
                          <a:latin typeface="Times New Roman"/>
                          <a:ea typeface="Times New Roman"/>
                          <a:cs typeface="Times New Roman"/>
                        </a:rPr>
                        <a:t>Начальная школа</a:t>
                      </a:r>
                      <a:endParaRPr lang="ru-RU" sz="1600" b="1">
                        <a:latin typeface="Calibri"/>
                        <a:ea typeface="Calibri"/>
                        <a:cs typeface="Times New Roman"/>
                      </a:endParaRPr>
                    </a:p>
                  </a:txBody>
                  <a:tcPr marL="58928" marR="589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ru-RU" sz="2400" b="1">
                          <a:solidFill>
                            <a:srgbClr val="000000"/>
                          </a:solidFill>
                          <a:latin typeface="Times New Roman"/>
                          <a:ea typeface="Times New Roman"/>
                          <a:cs typeface="Times New Roman"/>
                        </a:rPr>
                        <a:t>Среднее звено ( 5 класс)</a:t>
                      </a:r>
                      <a:endParaRPr lang="ru-RU" sz="1600" b="1">
                        <a:latin typeface="Calibri"/>
                        <a:ea typeface="Calibri"/>
                        <a:cs typeface="Times New Roman"/>
                      </a:endParaRPr>
                    </a:p>
                  </a:txBody>
                  <a:tcPr marL="58928" marR="589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089430">
                <a:tc>
                  <a:txBody>
                    <a:bodyPr/>
                    <a:lstStyle/>
                    <a:p>
                      <a:pPr>
                        <a:lnSpc>
                          <a:spcPct val="115000"/>
                        </a:lnSpc>
                        <a:spcAft>
                          <a:spcPts val="0"/>
                        </a:spcAft>
                      </a:pPr>
                      <a:r>
                        <a:rPr lang="ru-RU" sz="2400" b="1">
                          <a:solidFill>
                            <a:srgbClr val="000000"/>
                          </a:solidFill>
                          <a:latin typeface="Times New Roman"/>
                          <a:ea typeface="Times New Roman"/>
                          <a:cs typeface="Times New Roman"/>
                        </a:rPr>
                        <a:t>Разбор простого предложения.</a:t>
                      </a:r>
                      <a:endParaRPr lang="ru-RU" sz="1600" b="1">
                        <a:latin typeface="Calibri"/>
                        <a:ea typeface="Calibri"/>
                        <a:cs typeface="Times New Roman"/>
                      </a:endParaRPr>
                    </a:p>
                  </a:txBody>
                  <a:tcPr marL="58928" marR="589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ru-RU" sz="2400" b="1">
                          <a:solidFill>
                            <a:srgbClr val="000000"/>
                          </a:solidFill>
                          <a:latin typeface="Times New Roman"/>
                          <a:ea typeface="Times New Roman"/>
                          <a:cs typeface="Times New Roman"/>
                        </a:rPr>
                        <a:t>Синтаксический разбор предложения.</a:t>
                      </a:r>
                      <a:endParaRPr lang="ru-RU" sz="1600" b="1">
                        <a:latin typeface="Calibri"/>
                        <a:ea typeface="Calibri"/>
                        <a:cs typeface="Times New Roman"/>
                      </a:endParaRPr>
                    </a:p>
                  </a:txBody>
                  <a:tcPr marL="58928" marR="589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089430">
                <a:tc>
                  <a:txBody>
                    <a:bodyPr/>
                    <a:lstStyle/>
                    <a:p>
                      <a:pPr>
                        <a:lnSpc>
                          <a:spcPct val="115000"/>
                        </a:lnSpc>
                        <a:spcAft>
                          <a:spcPts val="0"/>
                        </a:spcAft>
                      </a:pPr>
                      <a:r>
                        <a:rPr lang="ru-RU" sz="2400" b="1">
                          <a:solidFill>
                            <a:srgbClr val="000000"/>
                          </a:solidFill>
                          <a:latin typeface="Times New Roman"/>
                          <a:ea typeface="Times New Roman"/>
                          <a:cs typeface="Times New Roman"/>
                        </a:rPr>
                        <a:t>Перечисление в предложении.</a:t>
                      </a:r>
                      <a:endParaRPr lang="ru-RU" sz="1600" b="1">
                        <a:latin typeface="Calibri"/>
                        <a:ea typeface="Calibri"/>
                        <a:cs typeface="Times New Roman"/>
                      </a:endParaRPr>
                    </a:p>
                  </a:txBody>
                  <a:tcPr marL="58928" marR="589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ru-RU" sz="2400" b="1">
                          <a:solidFill>
                            <a:srgbClr val="000000"/>
                          </a:solidFill>
                          <a:latin typeface="Times New Roman"/>
                          <a:ea typeface="Times New Roman"/>
                          <a:cs typeface="Times New Roman"/>
                        </a:rPr>
                        <a:t>Однородные члены предложения.</a:t>
                      </a:r>
                      <a:endParaRPr lang="ru-RU" sz="1600" b="1">
                        <a:latin typeface="Calibri"/>
                        <a:ea typeface="Calibri"/>
                        <a:cs typeface="Times New Roman"/>
                      </a:endParaRPr>
                    </a:p>
                  </a:txBody>
                  <a:tcPr marL="58928" marR="589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089430">
                <a:tc>
                  <a:txBody>
                    <a:bodyPr/>
                    <a:lstStyle/>
                    <a:p>
                      <a:pPr>
                        <a:lnSpc>
                          <a:spcPct val="115000"/>
                        </a:lnSpc>
                        <a:spcAft>
                          <a:spcPts val="0"/>
                        </a:spcAft>
                      </a:pPr>
                      <a:r>
                        <a:rPr lang="ru-RU" sz="2400" b="1">
                          <a:solidFill>
                            <a:srgbClr val="000000"/>
                          </a:solidFill>
                          <a:latin typeface="Times New Roman"/>
                          <a:ea typeface="Times New Roman"/>
                          <a:cs typeface="Times New Roman"/>
                        </a:rPr>
                        <a:t>Звуко-буквенный разбор слова.</a:t>
                      </a:r>
                      <a:endParaRPr lang="ru-RU" sz="1600" b="1">
                        <a:latin typeface="Calibri"/>
                        <a:ea typeface="Calibri"/>
                        <a:cs typeface="Times New Roman"/>
                      </a:endParaRPr>
                    </a:p>
                  </a:txBody>
                  <a:tcPr marL="58928" marR="589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ru-RU" sz="2400" b="1">
                          <a:solidFill>
                            <a:srgbClr val="000000"/>
                          </a:solidFill>
                          <a:latin typeface="Times New Roman"/>
                          <a:ea typeface="Times New Roman"/>
                          <a:cs typeface="Times New Roman"/>
                        </a:rPr>
                        <a:t>Фонетический разбор.</a:t>
                      </a:r>
                      <a:endParaRPr lang="ru-RU" sz="1600" b="1">
                        <a:latin typeface="Calibri"/>
                        <a:ea typeface="Calibri"/>
                        <a:cs typeface="Times New Roman"/>
                      </a:endParaRPr>
                    </a:p>
                  </a:txBody>
                  <a:tcPr marL="58928" marR="589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544715">
                <a:tc>
                  <a:txBody>
                    <a:bodyPr/>
                    <a:lstStyle/>
                    <a:p>
                      <a:pPr>
                        <a:lnSpc>
                          <a:spcPct val="115000"/>
                        </a:lnSpc>
                        <a:spcAft>
                          <a:spcPts val="0"/>
                        </a:spcAft>
                      </a:pPr>
                      <a:r>
                        <a:rPr lang="ru-RU" sz="2400" b="1">
                          <a:solidFill>
                            <a:srgbClr val="000000"/>
                          </a:solidFill>
                          <a:latin typeface="Times New Roman"/>
                          <a:ea typeface="Times New Roman"/>
                          <a:cs typeface="Times New Roman"/>
                        </a:rPr>
                        <a:t>Разбор слова по составу.</a:t>
                      </a:r>
                      <a:endParaRPr lang="ru-RU" sz="1600" b="1">
                        <a:latin typeface="Calibri"/>
                        <a:ea typeface="Calibri"/>
                        <a:cs typeface="Times New Roman"/>
                      </a:endParaRPr>
                    </a:p>
                  </a:txBody>
                  <a:tcPr marL="58928" marR="589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ru-RU" sz="2400" b="1" dirty="0">
                          <a:solidFill>
                            <a:srgbClr val="000000"/>
                          </a:solidFill>
                          <a:latin typeface="Times New Roman"/>
                          <a:ea typeface="Times New Roman"/>
                          <a:cs typeface="Times New Roman"/>
                        </a:rPr>
                        <a:t>Морфемный разбор.</a:t>
                      </a:r>
                      <a:endParaRPr lang="ru-RU" sz="1600" b="1" dirty="0">
                        <a:latin typeface="Calibri"/>
                        <a:ea typeface="Calibri"/>
                        <a:cs typeface="Times New Roman"/>
                      </a:endParaRPr>
                    </a:p>
                  </a:txBody>
                  <a:tcPr marL="58928" marR="589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100" b="1" dirty="0" smtClean="0">
                <a:solidFill>
                  <a:srgbClr val="C00000"/>
                </a:solidFill>
                <a:latin typeface="Times New Roman" pitchFamily="18" charset="0"/>
                <a:cs typeface="Times New Roman" pitchFamily="18" charset="0"/>
              </a:rPr>
              <a:t>Также можно наблюдать расхождения в следующих разделах языка:</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70000" lnSpcReduction="20000"/>
          </a:bodyPr>
          <a:lstStyle/>
          <a:p>
            <a:r>
              <a:rPr lang="ru-RU" b="1" dirty="0" smtClean="0"/>
              <a:t>*</a:t>
            </a:r>
            <a:r>
              <a:rPr lang="ru-RU" b="1" dirty="0" smtClean="0">
                <a:latin typeface="Times New Roman" pitchFamily="18" charset="0"/>
                <a:cs typeface="Times New Roman" pitchFamily="18" charset="0"/>
              </a:rPr>
              <a:t>В разделе «Фонетика»</a:t>
            </a:r>
            <a:r>
              <a:rPr lang="ru-RU" dirty="0" smtClean="0">
                <a:latin typeface="Times New Roman" pitchFamily="18" charset="0"/>
                <a:cs typeface="Times New Roman" pitchFamily="18" charset="0"/>
              </a:rPr>
              <a:t> при характеристике согласных звуков понятие </a:t>
            </a:r>
            <a:r>
              <a:rPr lang="ru-RU" dirty="0" err="1" smtClean="0">
                <a:latin typeface="Times New Roman" pitchFamily="18" charset="0"/>
                <a:cs typeface="Times New Roman" pitchFamily="18" charset="0"/>
              </a:rPr>
              <a:t>парные-непарные</a:t>
            </a:r>
            <a:r>
              <a:rPr lang="ru-RU" dirty="0" smtClean="0">
                <a:latin typeface="Times New Roman" pitchFamily="18" charset="0"/>
                <a:cs typeface="Times New Roman" pitchFamily="18" charset="0"/>
              </a:rPr>
              <a:t> употребляется только при разграничении звонких и глухих и не используется применительно к </a:t>
            </a:r>
            <a:r>
              <a:rPr lang="ru-RU" dirty="0" err="1" smtClean="0">
                <a:latin typeface="Times New Roman" pitchFamily="18" charset="0"/>
                <a:cs typeface="Times New Roman" pitchFamily="18" charset="0"/>
              </a:rPr>
              <a:t>твёрдым-мягким</a:t>
            </a:r>
            <a:r>
              <a:rPr lang="ru-RU" dirty="0" smtClean="0">
                <a:latin typeface="Times New Roman" pitchFamily="18" charset="0"/>
                <a:cs typeface="Times New Roman" pitchFamily="18" charset="0"/>
              </a:rPr>
              <a:t>.</a:t>
            </a:r>
          </a:p>
          <a:p>
            <a:r>
              <a:rPr lang="ru-RU" b="1" dirty="0" smtClean="0">
                <a:latin typeface="Times New Roman" pitchFamily="18" charset="0"/>
                <a:cs typeface="Times New Roman" pitchFamily="18" charset="0"/>
              </a:rPr>
              <a:t>*В разделе </a:t>
            </a:r>
            <a:r>
              <a:rPr lang="ru-RU" b="1" dirty="0" smtClean="0">
                <a:latin typeface="Times New Roman" pitchFamily="18" charset="0"/>
                <a:cs typeface="Times New Roman" pitchFamily="18" charset="0"/>
              </a:rPr>
              <a:t>«</a:t>
            </a:r>
            <a:r>
              <a:rPr lang="ru-RU" b="1" dirty="0" smtClean="0">
                <a:latin typeface="Times New Roman" pitchFamily="18" charset="0"/>
                <a:cs typeface="Times New Roman" pitchFamily="18" charset="0"/>
              </a:rPr>
              <a:t>Орфография</a:t>
            </a:r>
            <a:r>
              <a:rPr lang="ru-RU" b="1"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не всегда дети понимают значимость  обозначения морфем.</a:t>
            </a:r>
          </a:p>
          <a:p>
            <a:r>
              <a:rPr lang="ru-RU" dirty="0" smtClean="0">
                <a:latin typeface="Times New Roman" pitchFamily="18" charset="0"/>
                <a:cs typeface="Times New Roman" pitchFamily="18" charset="0"/>
              </a:rPr>
              <a:t>При </a:t>
            </a:r>
            <a:r>
              <a:rPr lang="ru-RU" dirty="0" smtClean="0">
                <a:latin typeface="Times New Roman" pitchFamily="18" charset="0"/>
                <a:cs typeface="Times New Roman" pitchFamily="18" charset="0"/>
              </a:rPr>
              <a:t>изучении, например, корней с чередованием гласных, становится очевидным, что дети применяют правило не к тем словам. </a:t>
            </a:r>
            <a:r>
              <a:rPr lang="ru-RU" dirty="0" err="1" smtClean="0">
                <a:latin typeface="Times New Roman" pitchFamily="18" charset="0"/>
                <a:cs typeface="Times New Roman" pitchFamily="18" charset="0"/>
              </a:rPr>
              <a:t>РАСТерять-РАСТение</a:t>
            </a:r>
            <a:r>
              <a:rPr lang="ru-RU" dirty="0" smtClean="0">
                <a:latin typeface="Times New Roman" pitchFamily="18" charset="0"/>
                <a:cs typeface="Times New Roman" pitchFamily="18" charset="0"/>
              </a:rPr>
              <a:t>.</a:t>
            </a:r>
          </a:p>
          <a:p>
            <a:r>
              <a:rPr lang="ru-RU" b="1" dirty="0" smtClean="0">
                <a:latin typeface="Times New Roman" pitchFamily="18" charset="0"/>
                <a:cs typeface="Times New Roman" pitchFamily="18" charset="0"/>
              </a:rPr>
              <a:t>*В разделе «Синтаксис»</a:t>
            </a:r>
            <a:r>
              <a:rPr lang="ru-RU" dirty="0" smtClean="0">
                <a:latin typeface="Times New Roman" pitchFamily="18" charset="0"/>
                <a:cs typeface="Times New Roman" pitchFamily="18" charset="0"/>
              </a:rPr>
              <a:t> постоянная путаница понятий часть речи и член предложения!</a:t>
            </a:r>
          </a:p>
          <a:p>
            <a:r>
              <a:rPr lang="ru-RU" b="1" dirty="0" smtClean="0">
                <a:latin typeface="Times New Roman" pitchFamily="18" charset="0"/>
                <a:cs typeface="Times New Roman" pitchFamily="18" charset="0"/>
              </a:rPr>
              <a:t>*При работе с текстом</a:t>
            </a:r>
            <a:r>
              <a:rPr lang="ru-RU" dirty="0" smtClean="0">
                <a:latin typeface="Times New Roman" pitchFamily="18" charset="0"/>
                <a:cs typeface="Times New Roman" pitchFamily="18" charset="0"/>
              </a:rPr>
              <a:t> необходимо уделять больше внимания формированию умения найти главное в абзаце, параграфе, статье…</a:t>
            </a:r>
          </a:p>
          <a:p>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rgbClr val="C00000"/>
                </a:solidFill>
                <a:latin typeface="Times New Roman" pitchFamily="18" charset="0"/>
                <a:cs typeface="Times New Roman" pitchFamily="18" charset="0"/>
              </a:rPr>
              <a:t>Выбор программ</a:t>
            </a:r>
            <a:endParaRPr lang="ru-RU" b="1" dirty="0">
              <a:solidFill>
                <a:srgbClr val="C00000"/>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62500" lnSpcReduction="20000"/>
          </a:bodyPr>
          <a:lstStyle/>
          <a:p>
            <a:pPr algn="just"/>
            <a:r>
              <a:rPr lang="ru-RU" b="1" u="sng" dirty="0" smtClean="0">
                <a:solidFill>
                  <a:srgbClr val="C00000"/>
                </a:solidFill>
                <a:latin typeface="Times New Roman" pitchFamily="18" charset="0"/>
                <a:cs typeface="Times New Roman" pitchFamily="18" charset="0"/>
              </a:rPr>
              <a:t>«Школа России» </a:t>
            </a:r>
            <a:r>
              <a:rPr lang="ru-RU" dirty="0" smtClean="0">
                <a:latin typeface="Times New Roman" pitchFamily="18" charset="0"/>
                <a:cs typeface="Times New Roman" pitchFamily="18" charset="0"/>
              </a:rPr>
              <a:t>считается классической программой. По сути, это та самая система, по которой, с небольшими изменениями, учили и в советское время. Она рассчитана на средний уровень, так что каждый ребёнок сможет без труда освоить такую программу. Русский язык подаётся стандартно: сбалансировано развитие устно-письменной речи и навыков грамотного письма. </a:t>
            </a:r>
          </a:p>
          <a:p>
            <a:pPr algn="just"/>
            <a:r>
              <a:rPr lang="ru-RU" dirty="0" smtClean="0">
                <a:latin typeface="Times New Roman" pitchFamily="18" charset="0"/>
                <a:cs typeface="Times New Roman" pitchFamily="18" charset="0"/>
              </a:rPr>
              <a:t>Другой учебно-методический комплекс, пользующийся особой популярностью, это </a:t>
            </a:r>
            <a:r>
              <a:rPr lang="ru-RU" b="1" dirty="0" smtClean="0">
                <a:solidFill>
                  <a:srgbClr val="C00000"/>
                </a:solidFill>
                <a:latin typeface="Times New Roman" pitchFamily="18" charset="0"/>
                <a:cs typeface="Times New Roman" pitchFamily="18" charset="0"/>
                <a:hlinkClick r:id="rId2"/>
              </a:rPr>
              <a:t>"Перспектива"</a:t>
            </a:r>
            <a:r>
              <a:rPr lang="ru-RU" dirty="0" smtClean="0">
                <a:solidFill>
                  <a:srgbClr val="C00000"/>
                </a:solidFill>
                <a:latin typeface="Times New Roman" pitchFamily="18" charset="0"/>
                <a:cs typeface="Times New Roman" pitchFamily="18" charset="0"/>
              </a:rPr>
              <a:t>. </a:t>
            </a:r>
            <a:r>
              <a:rPr lang="ru-RU" dirty="0" smtClean="0">
                <a:latin typeface="Times New Roman" pitchFamily="18" charset="0"/>
                <a:cs typeface="Times New Roman" pitchFamily="18" charset="0"/>
              </a:rPr>
              <a:t>Эта программа больше всего подойдёт деткам с математическим складом ума. Этот УМК довольно сложен и потребует от родителей активного участия в обучении ребёнка</a:t>
            </a:r>
          </a:p>
          <a:p>
            <a:pPr algn="just"/>
            <a:r>
              <a:rPr lang="ru-RU" b="1" dirty="0" smtClean="0">
                <a:solidFill>
                  <a:srgbClr val="C00000"/>
                </a:solidFill>
                <a:latin typeface="Times New Roman" pitchFamily="18" charset="0"/>
                <a:cs typeface="Times New Roman" pitchFamily="18" charset="0"/>
              </a:rPr>
              <a:t>«Школа 2100» </a:t>
            </a:r>
            <a:r>
              <a:rPr lang="ru-RU" dirty="0" smtClean="0">
                <a:latin typeface="Times New Roman" pitchFamily="18" charset="0"/>
                <a:cs typeface="Times New Roman" pitchFamily="18" charset="0"/>
              </a:rPr>
              <a:t>построен так, что дети смогут учиться на разных уровнях сложности. Все учебные материалы содержат максимум дополнительной информации, которую ребёнок сможет усвоить при такой потребности. Эта программа даёт возможность учителю без перехода на другой УМК корректировать уровень сложности подачи материала и применять индивидуальный подход в обучении.</a:t>
            </a:r>
          </a:p>
          <a:p>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ÐÐ°ÑÐ°Ð»ÑÐ½Ð°Ñ ÑÐºÐ¾Ð»Ð° 21 Ð²ÐµÐºÐ°"/>
          <p:cNvPicPr>
            <a:picLocks noChangeAspect="1" noChangeArrowheads="1"/>
          </p:cNvPicPr>
          <p:nvPr/>
        </p:nvPicPr>
        <p:blipFill>
          <a:blip r:embed="rId2"/>
          <a:srcRect/>
          <a:stretch>
            <a:fillRect/>
          </a:stretch>
        </p:blipFill>
        <p:spPr bwMode="auto">
          <a:xfrm>
            <a:off x="500034" y="0"/>
            <a:ext cx="8215370" cy="6572272"/>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Рисунок 3" descr="https://arhivurokov.ru/kopilka/uploads/user_file_5519834906220/img_user_file_5519834906220_5.jpg"/>
          <p:cNvPicPr/>
          <p:nvPr/>
        </p:nvPicPr>
        <p:blipFill>
          <a:blip r:embed="rId2"/>
          <a:srcRect/>
          <a:stretch>
            <a:fillRect/>
          </a:stretch>
        </p:blipFill>
        <p:spPr bwMode="auto">
          <a:xfrm>
            <a:off x="285720" y="214290"/>
            <a:ext cx="8583631" cy="635798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b="1" dirty="0" smtClean="0">
                <a:solidFill>
                  <a:srgbClr val="C00000"/>
                </a:solidFill>
                <a:latin typeface="Times New Roman" pitchFamily="18" charset="0"/>
                <a:cs typeface="Times New Roman" pitchFamily="18" charset="0"/>
              </a:rPr>
              <a:t>Почему предлагают эти учебники? Чем отличаются УМК «Школа России»?</a:t>
            </a:r>
            <a:endParaRPr lang="ru-RU" sz="3200" b="1" dirty="0">
              <a:solidFill>
                <a:srgbClr val="C00000"/>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85000" lnSpcReduction="10000"/>
          </a:bodyPr>
          <a:lstStyle/>
          <a:p>
            <a:pPr algn="just"/>
            <a:r>
              <a:rPr lang="ru-RU" b="1" dirty="0" smtClean="0">
                <a:latin typeface="Times New Roman" pitchFamily="18" charset="0"/>
                <a:cs typeface="Times New Roman" pitchFamily="18" charset="0"/>
              </a:rPr>
              <a:t>Значительным воспитательным потенциалом, а потому эффективно реализует подходы, заложенные в «Концепции духовно-нравственного развития и воспитания личности гражданина России» , являющейся одной из методологических основ федерального государственного образовательного стандарта. Подтверждением этому служат целевые установки, заложенные в самой концепции системы «Школа России» и программах по учебным предметам для начальной школы.  </a:t>
            </a:r>
          </a:p>
          <a:p>
            <a:endParaRPr lang="ru-RU"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rgbClr val="C00000"/>
                </a:solidFill>
                <a:latin typeface="Times New Roman" pitchFamily="18" charset="0"/>
                <a:cs typeface="Times New Roman" pitchFamily="18" charset="0"/>
              </a:rPr>
              <a:t>Требования УМК 4 класс</a:t>
            </a:r>
            <a:endParaRPr lang="ru-RU" dirty="0">
              <a:solidFill>
                <a:srgbClr val="C00000"/>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a:bodyPr>
          <a:lstStyle/>
          <a:p>
            <a:pPr algn="just"/>
            <a:r>
              <a:rPr lang="ru-RU" b="1" dirty="0" smtClean="0">
                <a:latin typeface="Times New Roman" pitchFamily="18" charset="0"/>
                <a:cs typeface="Times New Roman" pitchFamily="18" charset="0"/>
              </a:rPr>
              <a:t>Разбор простого предложения производится без названия видов обстоятельств.</a:t>
            </a:r>
          </a:p>
          <a:p>
            <a:pPr algn="just"/>
            <a:r>
              <a:rPr lang="ru-RU" b="1" dirty="0" smtClean="0">
                <a:latin typeface="Times New Roman" pitchFamily="18" charset="0"/>
                <a:cs typeface="Times New Roman" pitchFamily="18" charset="0"/>
              </a:rPr>
              <a:t>Рекомендуется </a:t>
            </a:r>
            <a:r>
              <a:rPr lang="ru-RU" b="1" dirty="0" smtClean="0">
                <a:latin typeface="Times New Roman" pitchFamily="18" charset="0"/>
                <a:cs typeface="Times New Roman" pitchFamily="18" charset="0"/>
              </a:rPr>
              <a:t>работать с однородными членами предложения, используя терминологию</a:t>
            </a:r>
            <a:r>
              <a:rPr lang="ru-RU" b="1" dirty="0" smtClean="0">
                <a:latin typeface="Times New Roman" pitchFamily="18" charset="0"/>
                <a:cs typeface="Times New Roman" pitchFamily="18" charset="0"/>
              </a:rPr>
              <a:t>.</a:t>
            </a:r>
            <a:endParaRPr lang="ru-RU" b="1" dirty="0" smtClean="0">
              <a:latin typeface="Times New Roman" pitchFamily="18" charset="0"/>
              <a:cs typeface="Times New Roman" pitchFamily="18" charset="0"/>
            </a:endParaRPr>
          </a:p>
          <a:p>
            <a:pPr algn="just"/>
            <a:r>
              <a:rPr lang="ru-RU" b="1" dirty="0" smtClean="0">
                <a:latin typeface="Times New Roman" pitchFamily="18" charset="0"/>
                <a:cs typeface="Times New Roman" pitchFamily="18" charset="0"/>
              </a:rPr>
              <a:t>Изучение сложносочиненных и сложноподчиненных предложений проводится в начальной школе на уровне ознакомления.</a:t>
            </a:r>
          </a:p>
          <a:p>
            <a:endParaRPr lang="ru-R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472518" cy="5840435"/>
          </a:xfrm>
        </p:spPr>
        <p:txBody>
          <a:bodyPr>
            <a:noAutofit/>
          </a:bodyPr>
          <a:lstStyle/>
          <a:p>
            <a:r>
              <a:rPr lang="ru-RU" sz="2000" b="1" dirty="0" smtClean="0">
                <a:latin typeface="Times New Roman" pitchFamily="18" charset="0"/>
                <a:cs typeface="Times New Roman" pitchFamily="18" charset="0"/>
              </a:rPr>
              <a:t>4. </a:t>
            </a:r>
            <a:r>
              <a:rPr lang="ru-RU" sz="2000" b="1" dirty="0" smtClean="0">
                <a:latin typeface="Times New Roman" pitchFamily="18" charset="0"/>
                <a:cs typeface="Times New Roman" pitchFamily="18" charset="0"/>
              </a:rPr>
              <a:t>Расстановка знаков препинания при обращениях и прямой речи проводится на уровне ознакомления.</a:t>
            </a:r>
          </a:p>
          <a:p>
            <a:pPr>
              <a:buNone/>
            </a:pPr>
            <a:r>
              <a:rPr lang="ru-RU" sz="2000" b="1" dirty="0" smtClean="0">
                <a:latin typeface="Times New Roman" pitchFamily="18" charset="0"/>
                <a:cs typeface="Times New Roman" pitchFamily="18" charset="0"/>
              </a:rPr>
              <a:t>5</a:t>
            </a:r>
            <a:r>
              <a:rPr lang="ru-RU" sz="2000" b="1" dirty="0" smtClean="0">
                <a:latin typeface="Times New Roman" pitchFamily="18" charset="0"/>
                <a:cs typeface="Times New Roman" pitchFamily="18" charset="0"/>
              </a:rPr>
              <a:t>.Запись </a:t>
            </a:r>
            <a:r>
              <a:rPr lang="ru-RU" sz="2000" b="1" dirty="0" err="1" smtClean="0">
                <a:latin typeface="Times New Roman" pitchFamily="18" charset="0"/>
                <a:cs typeface="Times New Roman" pitchFamily="18" charset="0"/>
              </a:rPr>
              <a:t>звуко-буквенного</a:t>
            </a:r>
            <a:r>
              <a:rPr lang="ru-RU" sz="2000" b="1" dirty="0" smtClean="0">
                <a:latin typeface="Times New Roman" pitchFamily="18" charset="0"/>
                <a:cs typeface="Times New Roman" pitchFamily="18" charset="0"/>
              </a:rPr>
              <a:t> анализа слов:</a:t>
            </a:r>
          </a:p>
          <a:p>
            <a:r>
              <a:rPr lang="ru-RU" sz="2000" b="1" dirty="0" smtClean="0">
                <a:latin typeface="Times New Roman" pitchFamily="18" charset="0"/>
                <a:cs typeface="Times New Roman" pitchFamily="18" charset="0"/>
              </a:rPr>
              <a:t>Необходимо учитывать, что в начальной школе для </a:t>
            </a:r>
            <a:r>
              <a:rPr lang="ru-RU" sz="2000" b="1" dirty="0" err="1" smtClean="0">
                <a:latin typeface="Times New Roman" pitchFamily="18" charset="0"/>
                <a:cs typeface="Times New Roman" pitchFamily="18" charset="0"/>
              </a:rPr>
              <a:t>звуко-буквенного</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разбора не берутся слова типа основание, лисий, быстрее, взялся.</a:t>
            </a:r>
          </a:p>
          <a:p>
            <a:r>
              <a:rPr lang="ru-RU" sz="2000" b="1" dirty="0" smtClean="0">
                <a:latin typeface="Times New Roman" pitchFamily="18" charset="0"/>
                <a:cs typeface="Times New Roman" pitchFamily="18" charset="0"/>
              </a:rPr>
              <a:t>Коньки, конь - </a:t>
            </a:r>
            <a:r>
              <a:rPr lang="ru-RU" sz="2000" b="1" dirty="0" err="1" smtClean="0">
                <a:latin typeface="Times New Roman" pitchFamily="18" charset="0"/>
                <a:cs typeface="Times New Roman" pitchFamily="18" charset="0"/>
              </a:rPr>
              <a:t>ки</a:t>
            </a:r>
            <a:r>
              <a:rPr lang="ru-RU" sz="2000" b="1" dirty="0" smtClean="0">
                <a:latin typeface="Times New Roman" pitchFamily="18" charset="0"/>
                <a:cs typeface="Times New Roman" pitchFamily="18" charset="0"/>
              </a:rPr>
              <a:t> - 2 слога.</a:t>
            </a:r>
          </a:p>
          <a:p>
            <a:r>
              <a:rPr lang="ru-RU" sz="2000" b="1" dirty="0" smtClean="0">
                <a:latin typeface="Times New Roman" pitchFamily="18" charset="0"/>
                <a:cs typeface="Times New Roman" pitchFamily="18" charset="0"/>
              </a:rPr>
              <a:t>К концу преподавания в 4 классе научить учащихся единому со средней школой </a:t>
            </a:r>
            <a:r>
              <a:rPr lang="ru-RU" sz="2000" b="1" dirty="0" err="1" smtClean="0">
                <a:latin typeface="Times New Roman" pitchFamily="18" charset="0"/>
                <a:cs typeface="Times New Roman" pitchFamily="18" charset="0"/>
              </a:rPr>
              <a:t>фонетичесому</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разбору частей речи.</a:t>
            </a:r>
          </a:p>
          <a:p>
            <a:r>
              <a:rPr lang="ru-RU" sz="2000" b="1" dirty="0" smtClean="0">
                <a:latin typeface="Times New Roman" pitchFamily="18" charset="0"/>
                <a:cs typeface="Times New Roman" pitchFamily="18" charset="0"/>
              </a:rPr>
              <a:t>Схема разбора частей речи:</a:t>
            </a:r>
          </a:p>
          <a:p>
            <a:r>
              <a:rPr lang="ru-RU" sz="2000" b="1" dirty="0" smtClean="0">
                <a:latin typeface="Times New Roman" pitchFamily="18" charset="0"/>
                <a:cs typeface="Times New Roman" pitchFamily="18" charset="0"/>
              </a:rPr>
              <a:t>к - [</a:t>
            </a:r>
            <a:r>
              <a:rPr lang="ru-RU" sz="2000" b="1" dirty="0" err="1" smtClean="0">
                <a:latin typeface="Times New Roman" pitchFamily="18" charset="0"/>
                <a:cs typeface="Times New Roman" pitchFamily="18" charset="0"/>
              </a:rPr>
              <a:t>к</a:t>
            </a:r>
            <a:r>
              <a:rPr lang="ru-RU" sz="2000" b="1" dirty="0" smtClean="0">
                <a:latin typeface="Times New Roman" pitchFamily="18" charset="0"/>
                <a:cs typeface="Times New Roman" pitchFamily="18" charset="0"/>
              </a:rPr>
              <a:t>] - согласный, глухой, парный, твердый парный.</a:t>
            </a:r>
          </a:p>
          <a:p>
            <a:r>
              <a:rPr lang="ru-RU" sz="2000" b="1" dirty="0" smtClean="0">
                <a:latin typeface="Times New Roman" pitchFamily="18" charset="0"/>
                <a:cs typeface="Times New Roman" pitchFamily="18" charset="0"/>
              </a:rPr>
              <a:t>о - [а] - гласный, безударный.</a:t>
            </a:r>
          </a:p>
          <a:p>
            <a:r>
              <a:rPr lang="ru-RU" sz="2000" b="1" dirty="0" smtClean="0">
                <a:latin typeface="Times New Roman" pitchFamily="18" charset="0"/>
                <a:cs typeface="Times New Roman" pitchFamily="18" charset="0"/>
              </a:rPr>
              <a:t>Учителям </a:t>
            </a:r>
            <a:r>
              <a:rPr lang="ru-RU" sz="2000" b="1" dirty="0" smtClean="0">
                <a:latin typeface="Times New Roman" pitchFamily="18" charset="0"/>
                <a:cs typeface="Times New Roman" pitchFamily="18" charset="0"/>
              </a:rPr>
              <a:t>основной школы следует учитывать, что графически </a:t>
            </a:r>
            <a:r>
              <a:rPr lang="ru-RU" sz="2000" b="1" dirty="0" smtClean="0">
                <a:latin typeface="Times New Roman" pitchFamily="18" charset="0"/>
                <a:cs typeface="Times New Roman" pitchFamily="18" charset="0"/>
              </a:rPr>
              <a:t>звуки </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изображаются по учебникам начальной школы.</a:t>
            </a:r>
          </a:p>
          <a:p>
            <a:r>
              <a:rPr lang="ru-RU" sz="2000" b="1" dirty="0" err="1" smtClean="0">
                <a:latin typeface="Times New Roman" pitchFamily="18" charset="0"/>
                <a:cs typeface="Times New Roman" pitchFamily="18" charset="0"/>
              </a:rPr>
              <a:t>н</a:t>
            </a:r>
            <a:r>
              <a:rPr lang="ru-RU" sz="2000" b="1" dirty="0" smtClean="0">
                <a:latin typeface="Times New Roman" pitchFamily="18" charset="0"/>
                <a:cs typeface="Times New Roman" pitchFamily="18" charset="0"/>
              </a:rPr>
              <a:t> - [</a:t>
            </a:r>
            <a:r>
              <a:rPr lang="ru-RU" sz="2000" b="1" dirty="0" err="1" smtClean="0">
                <a:latin typeface="Times New Roman" pitchFamily="18" charset="0"/>
                <a:cs typeface="Times New Roman" pitchFamily="18" charset="0"/>
              </a:rPr>
              <a:t>н</a:t>
            </a:r>
            <a:r>
              <a:rPr lang="ru-RU" sz="2000" b="1" dirty="0" smtClean="0">
                <a:latin typeface="Times New Roman" pitchFamily="18" charset="0"/>
                <a:cs typeface="Times New Roman" pitchFamily="18" charset="0"/>
              </a:rPr>
              <a:t>] - согласный, звонкий, непарный, мягкий парный и т. д. 6 букв, 5 </a:t>
            </a:r>
            <a:r>
              <a:rPr lang="ru-RU" sz="2000" b="1" dirty="0" smtClean="0">
                <a:latin typeface="Times New Roman" pitchFamily="18" charset="0"/>
                <a:cs typeface="Times New Roman" pitchFamily="18" charset="0"/>
              </a:rPr>
              <a:t>звуков</a:t>
            </a:r>
          </a:p>
          <a:p>
            <a:r>
              <a:rPr lang="ru-RU" sz="2000" b="1" dirty="0" smtClean="0">
                <a:latin typeface="Times New Roman" pitchFamily="18" charset="0"/>
                <a:cs typeface="Times New Roman" pitchFamily="18" charset="0"/>
              </a:rPr>
              <a:t>6.</a:t>
            </a:r>
            <a:r>
              <a:rPr lang="ru-RU" sz="2000" b="1" dirty="0" smtClean="0">
                <a:latin typeface="Times New Roman" pitchFamily="18" charset="0"/>
                <a:cs typeface="Times New Roman" pitchFamily="18" charset="0"/>
              </a:rPr>
              <a:t>   Часть речи - значение, вопросы.</a:t>
            </a:r>
          </a:p>
          <a:p>
            <a:endParaRPr lang="ru-RU" sz="2000" b="1" dirty="0" smtClean="0">
              <a:latin typeface="Times New Roman" pitchFamily="18" charset="0"/>
              <a:cs typeface="Times New Roman" pitchFamily="18" charset="0"/>
            </a:endParaRPr>
          </a:p>
          <a:p>
            <a:endParaRPr lang="ru-RU" sz="20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97559"/>
          </a:xfrm>
        </p:spPr>
        <p:txBody>
          <a:bodyPr/>
          <a:lstStyle/>
          <a:p>
            <a:r>
              <a:rPr lang="ru-RU" dirty="0" smtClean="0"/>
              <a:t>  </a:t>
            </a:r>
            <a:r>
              <a:rPr lang="ru-RU" b="1" dirty="0" smtClean="0">
                <a:latin typeface="Times New Roman" pitchFamily="18" charset="0"/>
                <a:cs typeface="Times New Roman" pitchFamily="18" charset="0"/>
              </a:rPr>
              <a:t> Морфологические признаки:</a:t>
            </a:r>
          </a:p>
          <a:p>
            <a:r>
              <a:rPr lang="ru-RU" b="1" dirty="0" smtClean="0">
                <a:latin typeface="Times New Roman" pitchFamily="18" charset="0"/>
                <a:cs typeface="Times New Roman" pitchFamily="18" charset="0"/>
              </a:rPr>
              <a:t>  начальная форма;</a:t>
            </a:r>
          </a:p>
          <a:p>
            <a:r>
              <a:rPr lang="ru-RU" b="1" dirty="0" smtClean="0">
                <a:latin typeface="Times New Roman" pitchFamily="18" charset="0"/>
                <a:cs typeface="Times New Roman" pitchFamily="18" charset="0"/>
              </a:rPr>
              <a:t>  постоянные признаки: собственное или нарицательное, одушевленное или неодушевленное, род, склонение;</a:t>
            </a:r>
          </a:p>
          <a:p>
            <a:r>
              <a:rPr lang="ru-RU" b="1" dirty="0" smtClean="0">
                <a:latin typeface="Times New Roman" pitchFamily="18" charset="0"/>
                <a:cs typeface="Times New Roman" pitchFamily="18" charset="0"/>
              </a:rPr>
              <a:t>  непостоянные признаки: падеж, число.</a:t>
            </a:r>
          </a:p>
          <a:p>
            <a:r>
              <a:rPr lang="ru-RU" b="1" dirty="0" smtClean="0">
                <a:latin typeface="Times New Roman" pitchFamily="18" charset="0"/>
                <a:cs typeface="Times New Roman" pitchFamily="18" charset="0"/>
              </a:rPr>
              <a:t>3.   Синтаксическая роль.</a:t>
            </a:r>
          </a:p>
          <a:p>
            <a:pPr>
              <a:buNone/>
            </a:pPr>
            <a:endParaRPr lang="ru-RU" b="1"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b="1" dirty="0" smtClean="0">
                <a:solidFill>
                  <a:srgbClr val="C00000"/>
                </a:solidFill>
                <a:latin typeface="Times New Roman" pitchFamily="18" charset="0"/>
                <a:cs typeface="Times New Roman" pitchFamily="18" charset="0"/>
              </a:rPr>
              <a:t>Общие рекомендации учителям начальных классов</a:t>
            </a:r>
            <a:br>
              <a:rPr lang="ru-RU" sz="3600" b="1" dirty="0" smtClean="0">
                <a:solidFill>
                  <a:srgbClr val="C00000"/>
                </a:solidFill>
                <a:latin typeface="Times New Roman" pitchFamily="18" charset="0"/>
                <a:cs typeface="Times New Roman" pitchFamily="18" charset="0"/>
              </a:rPr>
            </a:br>
            <a:endParaRPr lang="ru-RU" sz="3600" b="1" dirty="0">
              <a:solidFill>
                <a:srgbClr val="C00000"/>
              </a:solidFill>
              <a:latin typeface="Times New Roman" pitchFamily="18" charset="0"/>
              <a:cs typeface="Times New Roman" pitchFamily="18" charset="0"/>
            </a:endParaRPr>
          </a:p>
        </p:txBody>
      </p:sp>
      <p:sp>
        <p:nvSpPr>
          <p:cNvPr id="3" name="Содержимое 2"/>
          <p:cNvSpPr>
            <a:spLocks noGrp="1"/>
          </p:cNvSpPr>
          <p:nvPr>
            <p:ph idx="1"/>
          </p:nvPr>
        </p:nvSpPr>
        <p:spPr>
          <a:xfrm>
            <a:off x="0" y="1600200"/>
            <a:ext cx="8686800" cy="4525963"/>
          </a:xfrm>
        </p:spPr>
        <p:txBody>
          <a:bodyPr>
            <a:normAutofit fontScale="47500" lnSpcReduction="20000"/>
          </a:bodyPr>
          <a:lstStyle/>
          <a:p>
            <a:pPr algn="just"/>
            <a:r>
              <a:rPr lang="ru-RU" sz="4200" b="1" dirty="0" smtClean="0">
                <a:latin typeface="Times New Roman" pitchFamily="18" charset="0"/>
                <a:cs typeface="Times New Roman" pitchFamily="18" charset="0"/>
              </a:rPr>
              <a:t>1. Приучать школьников начинать работать на уроке по звонку, быстро включаться в выполнение заданий, не давать отдельным ученикам дополнительного времени на выполнение контрольных и проверочных работ, заканчивать урок со звонком.</a:t>
            </a:r>
          </a:p>
          <a:p>
            <a:pPr algn="just"/>
            <a:r>
              <a:rPr lang="ru-RU" sz="4200" b="1" dirty="0" smtClean="0">
                <a:latin typeface="Times New Roman" pitchFamily="18" charset="0"/>
                <a:cs typeface="Times New Roman" pitchFamily="18" charset="0"/>
              </a:rPr>
              <a:t>2. Использовать формы и методы организации занятий, требующие от каждого ученика активного и осознанного участия, в том числе парной и групповой работы.</a:t>
            </a:r>
          </a:p>
          <a:p>
            <a:pPr algn="just"/>
            <a:r>
              <a:rPr lang="ru-RU" sz="4200" b="1" dirty="0" smtClean="0">
                <a:latin typeface="Times New Roman" pitchFamily="18" charset="0"/>
                <a:cs typeface="Times New Roman" pitchFamily="18" charset="0"/>
              </a:rPr>
              <a:t>3. Предлагать учащимся задания по работе со справочниками и словарями, приучать готовить сообщения, рассказы по дополнительным материалам.</a:t>
            </a:r>
          </a:p>
          <a:p>
            <a:pPr algn="just"/>
            <a:r>
              <a:rPr lang="ru-RU" sz="4200" b="1" dirty="0" smtClean="0">
                <a:latin typeface="Times New Roman" pitchFamily="18" charset="0"/>
                <a:cs typeface="Times New Roman" pitchFamily="18" charset="0"/>
              </a:rPr>
              <a:t>4. Совершенствовать работу по формированию у учащихся навыков самооценки и </a:t>
            </a:r>
            <a:r>
              <a:rPr lang="ru-RU" sz="4200" b="1" dirty="0" err="1" smtClean="0">
                <a:latin typeface="Times New Roman" pitchFamily="18" charset="0"/>
                <a:cs typeface="Times New Roman" pitchFamily="18" charset="0"/>
              </a:rPr>
              <a:t>взаимооценки</a:t>
            </a:r>
            <a:r>
              <a:rPr lang="ru-RU" sz="4200" b="1" dirty="0" smtClean="0">
                <a:latin typeface="Times New Roman" pitchFamily="18" charset="0"/>
                <a:cs typeface="Times New Roman" pitchFamily="18" charset="0"/>
              </a:rPr>
              <a:t>, самоконтроля и взаимоконтроля.    </a:t>
            </a:r>
          </a:p>
          <a:p>
            <a:pPr algn="just"/>
            <a:r>
              <a:rPr lang="ru-RU" sz="4200" b="1" dirty="0" smtClean="0">
                <a:latin typeface="Times New Roman" pitchFamily="18" charset="0"/>
                <a:cs typeface="Times New Roman" pitchFamily="18" charset="0"/>
              </a:rPr>
              <a:t>5. Можно с уверенностью сказать, что проблема преемственности разрешима даже с теми объективными трудностями, которые испытывают учителя. Но разрешима лишь в том случае, если в работе над ней будут участвовать и начальная и средняя школа в самом тесном сотрудничестве.</a:t>
            </a:r>
          </a:p>
          <a:p>
            <a:endParaRPr lang="ru-RU"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212</TotalTime>
  <Words>556</Words>
  <Application>Microsoft Office PowerPoint</Application>
  <PresentationFormat>Экран (4:3)</PresentationFormat>
  <Paragraphs>72</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Тема Office</vt:lpstr>
      <vt:lpstr>Семинар учителей словесников и учителей начальной школы</vt:lpstr>
      <vt:lpstr>Преемственность </vt:lpstr>
      <vt:lpstr>Как же решается проблема преемственности? </vt:lpstr>
      <vt:lpstr>Почему обучающиеся в 5 классе снижают качественный показатель знаний?</vt:lpstr>
      <vt:lpstr>Как группируется материал в начальной школе?</vt:lpstr>
      <vt:lpstr> Происходит смена терминологии в среднем звене. </vt:lpstr>
      <vt:lpstr>Также можно наблюдать расхождения в следующих разделах языка: </vt:lpstr>
      <vt:lpstr>Выбор программ</vt:lpstr>
      <vt:lpstr>Слайд 9</vt:lpstr>
      <vt:lpstr>Слайд 10</vt:lpstr>
      <vt:lpstr>Почему предлагают эти учебники? Чем отличаются УМК «Школа России»?</vt:lpstr>
      <vt:lpstr>Требования УМК 4 класс</vt:lpstr>
      <vt:lpstr>Слайд 13</vt:lpstr>
      <vt:lpstr>Слайд 14</vt:lpstr>
      <vt:lpstr>Общие рекомендации учителям начальных классов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Семинар учителей словесников и учителей начальной школы</dc:title>
  <dc:creator>Aser</dc:creator>
  <cp:lastModifiedBy>Aser</cp:lastModifiedBy>
  <cp:revision>16</cp:revision>
  <dcterms:created xsi:type="dcterms:W3CDTF">2018-03-21T10:36:13Z</dcterms:created>
  <dcterms:modified xsi:type="dcterms:W3CDTF">2018-03-28T10:47:58Z</dcterms:modified>
</cp:coreProperties>
</file>