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58" r:id="rId6"/>
    <p:sldId id="261" r:id="rId7"/>
    <p:sldId id="262" r:id="rId8"/>
    <p:sldId id="264" r:id="rId9"/>
    <p:sldId id="263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76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98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83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79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290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104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9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437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484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744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699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195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8F350-B651-43A9-9799-A5CCF7862447}" type="datetimeFigureOut">
              <a:rPr lang="ru-RU" smtClean="0"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7F5A6-8E60-464E-B5AF-F653358255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661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b="1" dirty="0" err="1" smtClean="0">
                <a:solidFill>
                  <a:srgbClr val="FF0000"/>
                </a:solidFill>
              </a:rPr>
              <a:t>Ы,и</a:t>
            </a:r>
            <a:r>
              <a:rPr lang="ru-RU" sz="8000" b="1" dirty="0" smtClean="0">
                <a:solidFill>
                  <a:srgbClr val="FF0000"/>
                </a:solidFill>
              </a:rPr>
              <a:t> после шипящих </a:t>
            </a:r>
            <a:endParaRPr lang="ru-RU" sz="80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 ноября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809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Повторение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правописании корней с чередованием лаг, лож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правописании корней с чередованием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рос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978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Вставьте пропущенные буквы. Объясните правописание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жение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…гать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гательное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…жить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гается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жение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жение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гаемое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жение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жение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….жить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72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Водор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стущие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недалеко от берега были очень красивые.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Морфемный разбор –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школьники, книжный, шёлковый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Словообразовательный разбор –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чернеющий, желтоватый, столичный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920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3946094"/>
              </p:ext>
            </p:extLst>
          </p:nvPr>
        </p:nvGraphicFramePr>
        <p:xfrm>
          <a:off x="669607" y="493915"/>
          <a:ext cx="10864896" cy="5594770"/>
        </p:xfrm>
        <a:graphic>
          <a:graphicData uri="http://schemas.openxmlformats.org/drawingml/2006/table">
            <a:tbl>
              <a:tblPr/>
              <a:tblGrid>
                <a:gridCol w="5530249">
                  <a:extLst>
                    <a:ext uri="{9D8B030D-6E8A-4147-A177-3AD203B41FA5}">
                      <a16:colId xmlns:a16="http://schemas.microsoft.com/office/drawing/2014/main" val="1097248373"/>
                    </a:ext>
                  </a:extLst>
                </a:gridCol>
                <a:gridCol w="5334647">
                  <a:extLst>
                    <a:ext uri="{9D8B030D-6E8A-4147-A177-3AD203B41FA5}">
                      <a16:colId xmlns:a16="http://schemas.microsoft.com/office/drawing/2014/main" val="1809062356"/>
                    </a:ext>
                  </a:extLst>
                </a:gridCol>
              </a:tblGrid>
              <a:tr h="106540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ourier New, Courier, monospace"/>
                        </a:rPr>
                        <a:t>                                                                 </a:t>
                      </a:r>
                      <a:r>
                        <a:rPr lang="ru-RU" sz="3200" b="1" dirty="0" smtClean="0">
                          <a:solidFill>
                            <a:srgbClr val="FF0000"/>
                          </a:solidFill>
                          <a:latin typeface="Courier New, Courier, monospace"/>
                        </a:rPr>
                        <a:t>Игра </a:t>
                      </a:r>
                      <a:r>
                        <a:rPr lang="ru-RU" sz="3200" b="1" dirty="0">
                          <a:solidFill>
                            <a:srgbClr val="FF0000"/>
                          </a:solidFill>
                          <a:latin typeface="Courier New, Courier, monospace"/>
                        </a:rPr>
                        <a:t>«Четвертый лишний»</a:t>
                      </a:r>
                      <a:endParaRPr lang="ru-RU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endParaRPr lang="ru-RU" sz="2800" b="1" dirty="0" smtClean="0">
                        <a:latin typeface="Arial, Helvetica, sans-serif"/>
                      </a:endParaRPr>
                    </a:p>
                    <a:p>
                      <a:pPr algn="l"/>
                      <a:r>
                        <a:rPr lang="ru-RU" sz="2800" b="1" dirty="0" smtClean="0">
                          <a:latin typeface="Arial, Helvetica, sans-serif"/>
                        </a:rPr>
                        <a:t>1</a:t>
                      </a:r>
                      <a:r>
                        <a:rPr lang="ru-RU" sz="2800" b="1" dirty="0">
                          <a:latin typeface="Arial, Helvetica, sans-serif"/>
                        </a:rPr>
                        <a:t>) Молодая пор..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сль</a:t>
                      </a:r>
                      <a:r>
                        <a:rPr lang="ru-RU" sz="2800" b="1" dirty="0">
                          <a:latin typeface="Arial, Helvetica, sans-serif"/>
                        </a:rPr>
                        <a:t>. </a:t>
                      </a:r>
                      <a:br>
                        <a:rPr lang="ru-RU" sz="2800" b="1" dirty="0">
                          <a:latin typeface="Arial, Helvetica, sans-serif"/>
                        </a:rPr>
                      </a:br>
                      <a:r>
                        <a:rPr lang="ru-RU" sz="2800" b="1" dirty="0">
                          <a:latin typeface="Arial, Helvetica, sans-serif"/>
                        </a:rPr>
                        <a:t>2) Морские 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водор</a:t>
                      </a:r>
                      <a:r>
                        <a:rPr lang="ru-RU" sz="2800" b="1" dirty="0">
                          <a:latin typeface="Arial, Helvetica, sans-serif"/>
                        </a:rPr>
                        <a:t>..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сли</a:t>
                      </a:r>
                      <a:r>
                        <a:rPr lang="ru-RU" sz="2800" b="1" dirty="0">
                          <a:latin typeface="Arial, Helvetica, sans-serif"/>
                        </a:rPr>
                        <a:t>. </a:t>
                      </a:r>
                      <a:br>
                        <a:rPr lang="ru-RU" sz="2800" b="1" dirty="0">
                          <a:latin typeface="Arial, Helvetica, sans-serif"/>
                        </a:rPr>
                      </a:br>
                      <a:r>
                        <a:rPr lang="ru-RU" sz="2800" b="1" dirty="0">
                          <a:latin typeface="Arial, Helvetica, sans-serif"/>
                        </a:rPr>
                        <a:t>3) Юношеский 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возр</a:t>
                      </a:r>
                      <a:r>
                        <a:rPr lang="ru-RU" sz="2800" b="1" dirty="0">
                          <a:latin typeface="Arial, Helvetica, sans-serif"/>
                        </a:rPr>
                        <a:t>..ст. </a:t>
                      </a:r>
                      <a:br>
                        <a:rPr lang="ru-RU" sz="2800" b="1" dirty="0">
                          <a:latin typeface="Arial, Helvetica, sans-serif"/>
                        </a:rPr>
                      </a:br>
                      <a:r>
                        <a:rPr lang="ru-RU" sz="2800" b="1" dirty="0">
                          <a:latin typeface="Arial, Helvetica, sans-serif"/>
                        </a:rPr>
                        <a:t>4) Непроходимые 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зар</a:t>
                      </a:r>
                      <a:r>
                        <a:rPr lang="ru-RU" sz="2800" b="1" dirty="0">
                          <a:latin typeface="Arial, Helvetica, sans-serif"/>
                        </a:rPr>
                        <a:t>..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сли</a:t>
                      </a:r>
                      <a:r>
                        <a:rPr lang="ru-RU" sz="2800" b="1" dirty="0">
                          <a:latin typeface="Arial, Helvetica, sans-serif"/>
                        </a:rPr>
                        <a:t>.</a:t>
                      </a:r>
                      <a:endParaRPr lang="ru-RU" sz="2800" b="1" dirty="0"/>
                    </a:p>
                  </a:txBody>
                  <a:tcPr>
                    <a:lnL>
                      <a:noFill/>
                    </a:lnL>
                    <a:lnB w="12700" cmpd="sng">
                      <a:noFill/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3079182"/>
                  </a:ext>
                </a:extLst>
              </a:tr>
              <a:tr h="106540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309101693"/>
                  </a:ext>
                </a:extLst>
              </a:tr>
              <a:tr h="3462565">
                <a:tc>
                  <a:txBody>
                    <a:bodyPr/>
                    <a:lstStyle/>
                    <a:p>
                      <a:pPr algn="l"/>
                      <a:r>
                        <a:rPr lang="ru-RU" sz="2800" b="1" dirty="0">
                          <a:latin typeface="Arial, Helvetica, sans-serif"/>
                        </a:rPr>
                        <a:t>1) 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Дикор</a:t>
                      </a:r>
                      <a:r>
                        <a:rPr lang="ru-RU" sz="2800" b="1" dirty="0">
                          <a:latin typeface="Arial, Helvetica, sans-serif"/>
                        </a:rPr>
                        <a:t>..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стущие</a:t>
                      </a:r>
                      <a:r>
                        <a:rPr lang="ru-RU" sz="2800" b="1" dirty="0">
                          <a:latin typeface="Arial, Helvetica, sans-serif"/>
                        </a:rPr>
                        <a:t> деревья. </a:t>
                      </a:r>
                      <a:br>
                        <a:rPr lang="ru-RU" sz="2800" b="1" dirty="0">
                          <a:latin typeface="Arial, Helvetica, sans-serif"/>
                        </a:rPr>
                      </a:br>
                      <a:r>
                        <a:rPr lang="ru-RU" sz="2800" b="1" dirty="0">
                          <a:latin typeface="Arial, Helvetica, sans-serif"/>
                        </a:rPr>
                        <a:t>2) Вечнозеленые р..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стения</a:t>
                      </a:r>
                      <a:r>
                        <a:rPr lang="ru-RU" sz="2800" b="1" dirty="0">
                          <a:latin typeface="Arial, Helvetica, sans-serif"/>
                        </a:rPr>
                        <a:t>. </a:t>
                      </a:r>
                      <a:br>
                        <a:rPr lang="ru-RU" sz="2800" b="1" dirty="0">
                          <a:latin typeface="Arial, Helvetica, sans-serif"/>
                        </a:rPr>
                      </a:br>
                      <a:r>
                        <a:rPr lang="ru-RU" sz="2800" b="1" dirty="0">
                          <a:latin typeface="Arial, Helvetica, sans-serif"/>
                        </a:rPr>
                        <a:t>3) Выр..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сший</a:t>
                      </a:r>
                      <a:r>
                        <a:rPr lang="ru-RU" sz="2800" b="1" dirty="0">
                          <a:latin typeface="Arial, Helvetica, sans-serif"/>
                        </a:rPr>
                        <a:t> клен. </a:t>
                      </a:r>
                      <a:br>
                        <a:rPr lang="ru-RU" sz="2800" b="1" dirty="0">
                          <a:latin typeface="Arial, Helvetica, sans-serif"/>
                        </a:rPr>
                      </a:br>
                      <a:r>
                        <a:rPr lang="ru-RU" sz="2800" b="1" dirty="0">
                          <a:latin typeface="Arial, Helvetica, sans-serif"/>
                        </a:rPr>
                        <a:t>4) Известный р..</a:t>
                      </a:r>
                      <a:r>
                        <a:rPr lang="ru-RU" sz="2800" b="1" dirty="0" err="1">
                          <a:latin typeface="Arial, Helvetica, sans-serif"/>
                        </a:rPr>
                        <a:t>стениевод</a:t>
                      </a:r>
                      <a:r>
                        <a:rPr lang="ru-RU" sz="2800" b="1" dirty="0">
                          <a:latin typeface="Arial, Helvetica, sans-serif"/>
                        </a:rPr>
                        <a:t>.</a:t>
                      </a:r>
                      <a:endParaRPr lang="ru-RU" sz="2800" b="1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60025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9782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Новое 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900igr.net/up/datas/68152/00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39" y="914400"/>
            <a:ext cx="11565921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723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900igr.net/up/datas/68152/0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11" y="205830"/>
            <a:ext cx="11369977" cy="665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358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глаголах и причастиях всегда пишется ё</a:t>
            </a:r>
            <a:endParaRPr lang="ru-RU" sz="4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Постриж</a:t>
            </a:r>
            <a:r>
              <a:rPr lang="ru-RU" sz="5400" b="1" u="sng" dirty="0" smtClean="0">
                <a:solidFill>
                  <a:srgbClr val="FF0000"/>
                </a:solidFill>
              </a:rPr>
              <a:t>ё</a:t>
            </a:r>
            <a:r>
              <a:rPr lang="ru-RU" sz="5400" b="1" dirty="0" smtClean="0"/>
              <a:t>шь</a:t>
            </a:r>
          </a:p>
          <a:p>
            <a:r>
              <a:rPr lang="ru-RU" sz="5400" b="1" dirty="0" smtClean="0"/>
              <a:t>Испеч</a:t>
            </a:r>
            <a:r>
              <a:rPr lang="ru-RU" sz="5400" b="1" u="sng" dirty="0">
                <a:solidFill>
                  <a:srgbClr val="FF0000"/>
                </a:solidFill>
              </a:rPr>
              <a:t>ё</a:t>
            </a:r>
            <a:r>
              <a:rPr lang="ru-RU" sz="5400" b="1" dirty="0" smtClean="0"/>
              <a:t>нный</a:t>
            </a:r>
          </a:p>
          <a:p>
            <a:r>
              <a:rPr lang="ru-RU" sz="5400" b="1" dirty="0" smtClean="0"/>
              <a:t>Реш</a:t>
            </a:r>
            <a:r>
              <a:rPr lang="ru-RU" sz="5400" b="1" i="1" dirty="0">
                <a:solidFill>
                  <a:srgbClr val="FF0000"/>
                </a:solidFill>
              </a:rPr>
              <a:t>ё</a:t>
            </a:r>
            <a:r>
              <a:rPr lang="ru-RU" sz="5400" b="1" dirty="0" smtClean="0"/>
              <a:t>ный 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712846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/>
              <a:t>Страница </a:t>
            </a:r>
            <a:r>
              <a:rPr lang="ru-RU" sz="4800" b="1" dirty="0" smtClean="0"/>
              <a:t>112,113.  Читаем и пересказываем</a:t>
            </a:r>
          </a:p>
          <a:p>
            <a:r>
              <a:rPr lang="ru-RU" sz="4800" b="1" dirty="0" smtClean="0"/>
              <a:t>Упражнение  314, 316</a:t>
            </a:r>
          </a:p>
          <a:p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021240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Записи в тетради выучить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318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357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О-ё после шипящих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класс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 ноября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72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правило правописания корней с чередованием лаг, лож</a:t>
            </a:r>
          </a:p>
          <a:p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–рос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О-ё после шипящих 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893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318</a:t>
            </a:r>
          </a:p>
          <a:p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560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Исключите лишнее слово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стение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сль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377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лишнее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8682716"/>
              </p:ext>
            </p:extLst>
          </p:nvPr>
        </p:nvGraphicFramePr>
        <p:xfrm>
          <a:off x="838200" y="1825625"/>
          <a:ext cx="10515600" cy="2468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85549347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9451825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4800" b="1" dirty="0" smtClean="0"/>
                        <a:t>1.Прил…</a:t>
                      </a:r>
                      <a:r>
                        <a:rPr lang="ru-RU" sz="4800" b="1" dirty="0" err="1" smtClean="0"/>
                        <a:t>гательное</a:t>
                      </a:r>
                      <a:endParaRPr lang="ru-RU" sz="4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ru-RU" sz="4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Изл</a:t>
                      </a:r>
                      <a:r>
                        <a:rPr lang="ru-RU" sz="4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lang="ru-RU" sz="4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жение</a:t>
                      </a:r>
                      <a:endParaRPr lang="ru-RU" sz="4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869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4800" b="1" dirty="0" smtClean="0"/>
                        <a:t>2. </a:t>
                      </a:r>
                      <a:r>
                        <a:rPr lang="ru-RU" sz="4800" b="1" dirty="0" err="1" smtClean="0"/>
                        <a:t>Сл</a:t>
                      </a:r>
                      <a:r>
                        <a:rPr lang="ru-RU" sz="4800" b="1" dirty="0" smtClean="0"/>
                        <a:t>…</a:t>
                      </a:r>
                      <a:r>
                        <a:rPr lang="ru-RU" sz="4800" b="1" dirty="0" err="1" smtClean="0"/>
                        <a:t>жение</a:t>
                      </a:r>
                      <a:r>
                        <a:rPr lang="ru-RU" sz="4800" b="1" dirty="0" smtClean="0"/>
                        <a:t> </a:t>
                      </a:r>
                      <a:endParaRPr lang="ru-RU" sz="4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ru-RU" sz="40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Изл</a:t>
                      </a:r>
                      <a:r>
                        <a:rPr lang="ru-RU" sz="4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lang="ru-RU" sz="40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гаемый</a:t>
                      </a:r>
                      <a:r>
                        <a:rPr lang="ru-RU" sz="4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4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8328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4800" b="1" dirty="0" smtClean="0"/>
                        <a:t>3.Сл…</a:t>
                      </a:r>
                      <a:r>
                        <a:rPr lang="ru-RU" sz="4800" b="1" dirty="0" err="1" smtClean="0"/>
                        <a:t>гаемое</a:t>
                      </a:r>
                      <a:endParaRPr lang="ru-RU" sz="4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Пол…</a:t>
                      </a:r>
                      <a:r>
                        <a:rPr lang="ru-RU" sz="4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гаться</a:t>
                      </a:r>
                      <a:r>
                        <a:rPr lang="ru-RU" sz="4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4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5407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8287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услышали ш…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рох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который напугал нас всех.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рный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лебедь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ющий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непонятные звуки сел возле крыж…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вника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ш…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фёр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щал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коладом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детей радующихся подаркам.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219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Выполните языковые разборы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Фонетический разбор –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лебедь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–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звуки 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Морфемный разбор –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рассказывать, зеленеющий, тоненькие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Словообразовательный разбор –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шовчик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тропинка, поляна 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839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Спишите, вставляя пропущенные буквы и указывая, в какой части слова был допущен пропуск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Трущ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…ба,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восхищ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медвеж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…нок,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скач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…к, врач…м,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саранч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…й, туч…й, камыш…м,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платеж…м, фарш…м, калач…м, мяч…м, поклаж…й, борщ…м, ш…пот,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голыш…м,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лочка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нглёр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кировать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роховатый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трущ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…ба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чащ…ба,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прож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…ванный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щ…голь,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расч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ткий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сторож…м, плеч…м, рощ…й, плач…м, палач…м, товарищ…м, гараж…м, певуч…,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девч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ч…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рный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178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Спишите, заменяя имена существительные с предлогами именами прилагательными.</a:t>
            </a:r>
            <a:b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6803"/>
            <a:ext cx="10515600" cy="4351338"/>
          </a:xfrm>
        </p:spPr>
        <p:txBody>
          <a:bodyPr>
            <a:noAutofit/>
          </a:bodyPr>
          <a:lstStyle/>
          <a:p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Образец</a:t>
            </a:r>
            <a:r>
              <a:rPr lang="ru-RU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игрушка из плюша – плюшевая игрушка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Напиток из пунша —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Вода из ключа –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Перчатки из замши –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Варенье из груши –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Платье из ситца –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Мешок из холста –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Шалаш из камыша –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Наряд из парчи –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Флаг из кумача –</a:t>
            </a:r>
          </a:p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61740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Повторить лаг-лож,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-рос, о-ё после шипящих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317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252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Омонимы </a:t>
            </a:r>
            <a:endParaRPr lang="ru-RU" sz="7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класс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ноября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1309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правило правописания корней с чередованием лаг-лож,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-рос.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правило правописания  о-ё после шипящих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 работу, сделанную дома </a:t>
            </a:r>
          </a:p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Упр.317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7488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Исключите лишнее слово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1.Ч…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рный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Испеч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нный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Ш…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рох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Трущ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…ба</a:t>
            </a:r>
          </a:p>
          <a:p>
            <a:pPr marL="742950" indent="-742950">
              <a:buAutoNum type="arabicPeriod"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Крыж…вник</a:t>
            </a:r>
          </a:p>
          <a:p>
            <a:pPr marL="742950" indent="-742950">
              <a:buAutoNum type="arabicPeriod"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лудь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7318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Бабушка сделала а(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к,кк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уратный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ш…в красующийся на моей ч…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рной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куртк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– бабушка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Морфемный  - красивенький, лисичка,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волч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3341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Давно не повторяли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Лексика – это … 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состав языка.)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науки о языке, изучающий его словарный состав называется ... 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лексикологией)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толковых словарях разъясняется …(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лексическое значение слов)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Слова, имеющие несколько лексических значений, называются ...(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многозначными)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Однозначными называются слова, имеющие … 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 л/з)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может иметь … и … значения. 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прямое и переносное значения)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 названия происходит, если у предметов есть … (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– либо сходство)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4364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отрывок из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Н.Сладкова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«Овсянка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Почему мальчики не поняли друг друга?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011" y="1593668"/>
            <a:ext cx="10935789" cy="5055325"/>
          </a:xfrm>
        </p:spPr>
        <p:txBody>
          <a:bodyPr>
            <a:normAutofit fontScale="55000" lnSpcReduction="20000"/>
          </a:bodyPr>
          <a:lstStyle/>
          <a:p>
            <a:r>
              <a:rPr lang="ru-RU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у меня дома овсянка.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Подумаешь, у меня сегодня тоже дома овсянка.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Люблю я овсянку!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 я люблю!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Она жёлтая, красивая такая!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 вкусная! Особенно с молоком!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 это вкусная? Как с молоком?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Да так. А ещё хороша с маслом или сахарным песком.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Да ты про что говоришь?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 это про что? Про овсянку!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 какую овсянку?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 обыкновенную овсянку. А ты про какую?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 ту, что в нашем саду жила и песни пела.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Каша песни пела?!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Какая каша? Не каша, а птица. Птица овсянка! Не слыхал про такую, что ли? Айда ко мне мою овсянку слушать!</a:t>
            </a:r>
          </a:p>
          <a:p>
            <a:r>
              <a:rPr 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 потом ко мне мою овсянку кушать!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51954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называются слова, разные по значению, но одинаковые по звучанию и написанию?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параграфа 40, упр.320</a:t>
            </a:r>
          </a:p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https://prezentacii.org/uploads/files/18/08/77413/data/pres/screen1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5296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AutoShape 6" descr="https://prezentacii.org/uploads/files/18/08/77413/data/pres/screen1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0" name="Picture 12" descr="https://ds04.infourok.ru/uploads/ex/0097/00099d86-1b1fc627/img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79" y="7937"/>
            <a:ext cx="1159664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6373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322, 323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325, записи в тетради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9906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28 ноября диктант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У меня в сторожке жил ручной ёж. Днём он располагался в старом сапоге, вечером любил полежать на циновке у дверцы шкафа, а ночью выходил на добычу. Я часто просыпался от шороха. Это шуршал ёж. Он бежал по тоненькой жёрдочке, ловко ловил беспомощных мышей и быстро расправлялся с ними, а потом ложился отдыхать. Ёж доставлял мне много беспокойства, был большой обжора. Он объедал мои любимые растения и даже ел маленькие росточки в горшочках. Но мне нравилась его хватка. Вот он выходит из убежища, разглядывает каждую щёлку, суёт нос за решётку, выхватывает мелкие крошки, сбрасывает их в кучку. Он был забавен в своих движениях, походке, смешна была его мордочка с чёрными и бесхитростными глазками.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32814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824</Words>
  <Application>Microsoft Office PowerPoint</Application>
  <PresentationFormat>Широкоэкранный</PresentationFormat>
  <Paragraphs>132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Arial, Helvetica, sans-serif</vt:lpstr>
      <vt:lpstr>Calibri</vt:lpstr>
      <vt:lpstr>Calibri Light</vt:lpstr>
      <vt:lpstr>Courier New, Courier, monospace</vt:lpstr>
      <vt:lpstr>Times New Roman</vt:lpstr>
      <vt:lpstr>Тема Office</vt:lpstr>
      <vt:lpstr>Ы,и после шипящих </vt:lpstr>
      <vt:lpstr>Повторение</vt:lpstr>
      <vt:lpstr>Вставьте пропущенные буквы. Объясните правописание</vt:lpstr>
      <vt:lpstr>Синтаксический разбор </vt:lpstr>
      <vt:lpstr>Презентация PowerPoint</vt:lpstr>
      <vt:lpstr>Новое </vt:lpstr>
      <vt:lpstr>Презентация PowerPoint</vt:lpstr>
      <vt:lpstr>В глаголах и причастиях всегда пишется ё</vt:lpstr>
      <vt:lpstr>Работа с учебником</vt:lpstr>
      <vt:lpstr>Домашнее задание:</vt:lpstr>
      <vt:lpstr>О-ё после шипящих </vt:lpstr>
      <vt:lpstr>Повторение</vt:lpstr>
      <vt:lpstr>Проверка домашнего задания</vt:lpstr>
      <vt:lpstr>Исключите лишнее слово</vt:lpstr>
      <vt:lpstr>Найди лишнее</vt:lpstr>
      <vt:lpstr>Синтаксический разбор</vt:lpstr>
      <vt:lpstr>Выполните языковые разборы</vt:lpstr>
      <vt:lpstr>Спишите, вставляя пропущенные буквы и указывая, в какой части слова был допущен пропуск</vt:lpstr>
      <vt:lpstr>Спишите, заменяя имена существительные с предлогами именами прилагательными. </vt:lpstr>
      <vt:lpstr>Домашнее задание</vt:lpstr>
      <vt:lpstr>Омонимы </vt:lpstr>
      <vt:lpstr>Повторение</vt:lpstr>
      <vt:lpstr>Исключите лишнее слово</vt:lpstr>
      <vt:lpstr>Синтаксический разбор </vt:lpstr>
      <vt:lpstr>Давно не повторяли</vt:lpstr>
      <vt:lpstr>Прочитайте отрывок из рассказа Н.Сладкова «Овсянка». Почему мальчики не поняли друг друга? </vt:lpstr>
      <vt:lpstr>Как называются слова, разные по значению, но одинаковые по звучанию и написанию?</vt:lpstr>
      <vt:lpstr>Презентация PowerPoint</vt:lpstr>
      <vt:lpstr>Упражнение 322, 323</vt:lpstr>
      <vt:lpstr>28 ноября диктант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Ы,и после шипящих</dc:title>
  <dc:creator>Admin</dc:creator>
  <cp:lastModifiedBy>Admin</cp:lastModifiedBy>
  <cp:revision>11</cp:revision>
  <dcterms:created xsi:type="dcterms:W3CDTF">2019-11-23T10:19:39Z</dcterms:created>
  <dcterms:modified xsi:type="dcterms:W3CDTF">2019-11-24T02:40:13Z</dcterms:modified>
</cp:coreProperties>
</file>