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300" r:id="rId3"/>
    <p:sldId id="278" r:id="rId4"/>
    <p:sldId id="277" r:id="rId5"/>
    <p:sldId id="279" r:id="rId6"/>
    <p:sldId id="304" r:id="rId7"/>
    <p:sldId id="306" r:id="rId8"/>
    <p:sldId id="280" r:id="rId9"/>
    <p:sldId id="305" r:id="rId10"/>
    <p:sldId id="307" r:id="rId11"/>
    <p:sldId id="308" r:id="rId12"/>
    <p:sldId id="301" r:id="rId13"/>
    <p:sldId id="281" r:id="rId14"/>
    <p:sldId id="302" r:id="rId15"/>
    <p:sldId id="282" r:id="rId16"/>
    <p:sldId id="303" r:id="rId17"/>
    <p:sldId id="309" r:id="rId18"/>
    <p:sldId id="283" r:id="rId19"/>
    <p:sldId id="310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0066"/>
    <a:srgbClr val="EAB85E"/>
    <a:srgbClr val="352973"/>
    <a:srgbClr val="006699"/>
    <a:srgbClr val="808080"/>
    <a:srgbClr val="00344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13" autoAdjust="0"/>
    <p:restoredTop sz="94660"/>
  </p:normalViewPr>
  <p:slideViewPr>
    <p:cSldViewPr>
      <p:cViewPr varScale="1">
        <p:scale>
          <a:sx n="66" d="100"/>
          <a:sy n="66" d="100"/>
        </p:scale>
        <p:origin x="-48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lt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5930900" y="6384925"/>
            <a:ext cx="2895600" cy="244475"/>
          </a:xfrm>
        </p:spPr>
        <p:txBody>
          <a:bodyPr/>
          <a:lstStyle>
            <a:lvl1pPr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Font typeface="Wingdings" pitchFamily="2" charset="2"/>
              <a:buNone/>
              <a:defRPr/>
            </a:lvl1pPr>
          </a:lstStyle>
          <a:p>
            <a:r>
              <a:rPr lang="en-US"/>
              <a:t>Edit your company slogan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3124200" y="6477000"/>
            <a:ext cx="1828800" cy="244475"/>
          </a:xfrm>
        </p:spPr>
        <p:txBody>
          <a:bodyPr/>
          <a:lstStyle>
            <a:lvl1pPr>
              <a:defRPr/>
            </a:lvl1pPr>
          </a:lstStyle>
          <a:p>
            <a:fld id="{727598A1-A790-43B2-850A-F9CCA72A87A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2873375" y="4038600"/>
            <a:ext cx="5584825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2819400" y="3276600"/>
            <a:ext cx="5791200" cy="682625"/>
          </a:xfrm>
        </p:spPr>
        <p:txBody>
          <a:bodyPr/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120" name="Text Box 48"/>
          <p:cNvSpPr txBox="1">
            <a:spLocks noChangeArrowheads="1"/>
          </p:cNvSpPr>
          <p:nvPr/>
        </p:nvSpPr>
        <p:spPr bwMode="gray">
          <a:xfrm>
            <a:off x="6019800" y="5934075"/>
            <a:ext cx="2832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2800" b="1" i="1">
                <a:solidFill>
                  <a:schemeClr val="accent1"/>
                </a:solidFill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409543-A0AA-4EF7-9B07-6F41C4D96F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6C56F3-FC41-4377-9C90-3EACF7C4BB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3400" y="1295400"/>
            <a:ext cx="40767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62500" y="1295400"/>
            <a:ext cx="40767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8D34A0-C2AA-4904-98A3-AD0DFC62FE5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3A079-3D84-4EEF-A6DA-BC783C5C90F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F2CF5A-A0D1-4FFC-86A7-88EE12B9D50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38264F-76F2-4EA8-B6AB-BEF9B4E4BB4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7EF492-2C5E-4206-BA05-AE784200F96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8FECA-9366-48A5-99DE-82BC9A5DBE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756063-83C4-4AEC-9D69-88649B2927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62750" y="457200"/>
            <a:ext cx="2076450" cy="5562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457200"/>
            <a:ext cx="6076950" cy="5562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F9D57-3EF9-49FB-815C-A76921EE0DA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6934200" cy="563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533400" y="1295400"/>
            <a:ext cx="8305800" cy="4724400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04800" y="6553200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943600" y="6324600"/>
            <a:ext cx="2895600" cy="2286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2971800" y="6553200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fld id="{7FDC1BE8-1558-4D0B-B7A5-42E56B29E1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295400"/>
            <a:ext cx="8305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black">
          <a:xfrm>
            <a:off x="304800" y="6553200"/>
            <a:ext cx="2133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black">
          <a:xfrm>
            <a:off x="5943600" y="63246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r>
              <a:rPr lang="en-US" dirty="0" smtClean="0"/>
              <a:t>http://www.ppt.prtxt.ru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2971800" y="6553200"/>
            <a:ext cx="2133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8B6B709-8B75-4907-BDFB-1B947D7C9B5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828800" y="457200"/>
            <a:ext cx="69342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69" name="Text Box 45"/>
          <p:cNvSpPr txBox="1">
            <a:spLocks noChangeArrowheads="1"/>
          </p:cNvSpPr>
          <p:nvPr/>
        </p:nvSpPr>
        <p:spPr bwMode="black">
          <a:xfrm>
            <a:off x="7196138" y="5943600"/>
            <a:ext cx="16430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2800" b="1" i="1">
                <a:solidFill>
                  <a:schemeClr val="accent1"/>
                </a:solidFill>
              </a:rPr>
              <a:t>LOGO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ooksite.ru/fulltext/1/001/008/094/900.htm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5890162" y="6392033"/>
            <a:ext cx="2938318" cy="256309"/>
          </a:xfrm>
        </p:spPr>
        <p:txBody>
          <a:bodyPr/>
          <a:lstStyle/>
          <a:p>
            <a:r>
              <a:rPr lang="ru-RU" sz="2000" b="1" dirty="0" err="1" smtClean="0"/>
              <a:t>Усть</a:t>
            </a:r>
            <a:r>
              <a:rPr lang="ru-RU" sz="2000" b="1" dirty="0" smtClean="0"/>
              <a:t> –Ивановка  2019</a:t>
            </a:r>
            <a:endParaRPr lang="en-US" sz="2000" b="1" dirty="0"/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819400" y="2996952"/>
            <a:ext cx="6145088" cy="962273"/>
          </a:xfrm>
        </p:spPr>
        <p:txBody>
          <a:bodyPr/>
          <a:lstStyle/>
          <a:p>
            <a:r>
              <a:rPr lang="ru-RU" sz="5400" dirty="0" smtClean="0">
                <a:solidFill>
                  <a:srgbClr val="C00000"/>
                </a:solidFill>
              </a:rPr>
              <a:t>Радио – голос из прошлого?</a:t>
            </a:r>
            <a:endParaRPr lang="en-US" sz="5400" dirty="0">
              <a:solidFill>
                <a:srgbClr val="C00000"/>
              </a:solidFill>
            </a:endParaRPr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19400" y="4514272"/>
            <a:ext cx="5584825" cy="157902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ученица 7а класса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Суслопарова Анна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Гипотеза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7904" y="26609"/>
            <a:ext cx="5779368" cy="3166864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Р</a:t>
            </a:r>
            <a:r>
              <a:rPr lang="ru-RU" b="1" dirty="0" smtClean="0">
                <a:solidFill>
                  <a:schemeClr val="tx1"/>
                </a:solidFill>
              </a:rPr>
              <a:t>адио </a:t>
            </a:r>
            <a:r>
              <a:rPr lang="ru-RU" b="1" dirty="0">
                <a:solidFill>
                  <a:schemeClr val="tx1"/>
                </a:solidFill>
              </a:rPr>
              <a:t>не теряет своей актуальности, хотя и претерпевает массу </a:t>
            </a:r>
            <a:r>
              <a:rPr lang="ru-RU" b="1" dirty="0" smtClean="0">
                <a:solidFill>
                  <a:schemeClr val="tx1"/>
                </a:solidFill>
              </a:rPr>
              <a:t>изменений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8" name="Picture 4" descr="ÐÐ°ÑÑÐ¸Ð½ÐºÐ¸ Ð¿Ð¾ Ð·Ð°Ð¿ÑÐ¾ÑÑ ÐºÐ°ÑÑÐ¸Ð½ÐºÐ¸ ÐºÐ°Ðº Ð²ÑÐ³Ð»ÑÐ´Ð¸Ñ ÑÐ¾Ð²ÑÐµÐ¼ÐµÐ½Ð½Ð¾Ðµ ÑÐ°Ð´Ð¸Ð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83851"/>
            <a:ext cx="8442176" cy="47956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27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i="1" u="sng" dirty="0" smtClean="0">
                <a:solidFill>
                  <a:schemeClr val="tx1"/>
                </a:solidFill>
              </a:rPr>
              <a:t>Цель:</a:t>
            </a:r>
            <a:endParaRPr lang="en-US" sz="3600" i="1" u="sng" dirty="0">
              <a:solidFill>
                <a:schemeClr val="tx1"/>
              </a:solidFill>
            </a:endParaRP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6122640" cy="478112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b="1" dirty="0">
                <a:solidFill>
                  <a:schemeClr val="tx1"/>
                </a:solidFill>
              </a:rPr>
              <a:t>выяснить популярность данного </a:t>
            </a:r>
            <a:r>
              <a:rPr lang="ru-RU" b="1" dirty="0" smtClean="0">
                <a:solidFill>
                  <a:schemeClr val="tx1"/>
                </a:solidFill>
              </a:rPr>
              <a:t>(радио) средства </a:t>
            </a:r>
            <a:r>
              <a:rPr lang="ru-RU" b="1" dirty="0">
                <a:solidFill>
                  <a:schemeClr val="tx1"/>
                </a:solidFill>
              </a:rPr>
              <a:t>массовой информации сегодня и перспективность развития в </a:t>
            </a:r>
            <a:r>
              <a:rPr lang="ru-RU" b="1" dirty="0" smtClean="0">
                <a:solidFill>
                  <a:schemeClr val="tx1"/>
                </a:solidFill>
              </a:rPr>
              <a:t>дальнейшем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573" y="3793087"/>
            <a:ext cx="3647703" cy="2732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47644" y="2224889"/>
            <a:ext cx="5504581" cy="30963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Задачи: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72707" name="Line 3"/>
          <p:cNvSpPr>
            <a:spLocks noChangeShapeType="1"/>
          </p:cNvSpPr>
          <p:nvPr/>
        </p:nvSpPr>
        <p:spPr bwMode="auto">
          <a:xfrm>
            <a:off x="2362200" y="2416175"/>
            <a:ext cx="4800600" cy="0"/>
          </a:xfrm>
          <a:prstGeom prst="line">
            <a:avLst/>
          </a:prstGeom>
          <a:noFill/>
          <a:ln w="25400">
            <a:solidFill>
              <a:schemeClr val="bg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2724486" y="1857673"/>
            <a:ext cx="576003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Познакомиться с историей развития радио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2709" name="Group 5"/>
          <p:cNvGrpSpPr>
            <a:grpSpLocks/>
          </p:cNvGrpSpPr>
          <p:nvPr/>
        </p:nvGrpSpPr>
        <p:grpSpPr bwMode="auto">
          <a:xfrm>
            <a:off x="1981200" y="1752600"/>
            <a:ext cx="685800" cy="679450"/>
            <a:chOff x="1296" y="1200"/>
            <a:chExt cx="432" cy="428"/>
          </a:xfrm>
        </p:grpSpPr>
        <p:grpSp>
          <p:nvGrpSpPr>
            <p:cNvPr id="72710" name="Group 6"/>
            <p:cNvGrpSpPr>
              <a:grpSpLocks/>
            </p:cNvGrpSpPr>
            <p:nvPr/>
          </p:nvGrpSpPr>
          <p:grpSpPr bwMode="auto">
            <a:xfrm>
              <a:off x="1296" y="1200"/>
              <a:ext cx="432" cy="428"/>
              <a:chOff x="662" y="1574"/>
              <a:chExt cx="480" cy="476"/>
            </a:xfrm>
          </p:grpSpPr>
          <p:grpSp>
            <p:nvGrpSpPr>
              <p:cNvPr id="72711" name="Group 7"/>
              <p:cNvGrpSpPr>
                <a:grpSpLocks/>
              </p:cNvGrpSpPr>
              <p:nvPr/>
            </p:nvGrpSpPr>
            <p:grpSpPr bwMode="auto">
              <a:xfrm>
                <a:off x="662" y="1574"/>
                <a:ext cx="480" cy="476"/>
                <a:chOff x="662" y="1574"/>
                <a:chExt cx="480" cy="476"/>
              </a:xfrm>
            </p:grpSpPr>
            <p:sp>
              <p:nvSpPr>
                <p:cNvPr id="72712" name="Oval 8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13" name="Oval 9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alpha val="32001"/>
                      </a:schemeClr>
                    </a:gs>
                    <a:gs pos="100000">
                      <a:schemeClr val="accent1">
                        <a:gamma/>
                        <a:shade val="0"/>
                        <a:invGamma/>
                        <a:alpha val="89999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14" name="Oval 10"/>
                <p:cNvSpPr>
                  <a:spLocks noChangeArrowheads="1"/>
                </p:cNvSpPr>
                <p:nvPr/>
              </p:nvSpPr>
              <p:spPr bwMode="gray">
                <a:xfrm>
                  <a:off x="694" y="1605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shade val="54118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15" name="Oval 11"/>
                <p:cNvSpPr>
                  <a:spLocks noChangeArrowheads="1"/>
                </p:cNvSpPr>
                <p:nvPr/>
              </p:nvSpPr>
              <p:spPr bwMode="gray">
                <a:xfrm>
                  <a:off x="694" y="1606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shade val="63529"/>
                        <a:invGamma/>
                      </a:schemeClr>
                    </a:gs>
                    <a:gs pos="100000">
                      <a:schemeClr val="accent1">
                        <a:alpha val="0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</p:grpSp>
          <p:grpSp>
            <p:nvGrpSpPr>
              <p:cNvPr id="72716" name="Group 12"/>
              <p:cNvGrpSpPr>
                <a:grpSpLocks/>
              </p:cNvGrpSpPr>
              <p:nvPr/>
            </p:nvGrpSpPr>
            <p:grpSpPr bwMode="auto">
              <a:xfrm>
                <a:off x="720" y="1625"/>
                <a:ext cx="376" cy="379"/>
                <a:chOff x="336" y="1049"/>
                <a:chExt cx="376" cy="379"/>
              </a:xfrm>
            </p:grpSpPr>
            <p:sp>
              <p:nvSpPr>
                <p:cNvPr id="72717" name="Oval 13"/>
                <p:cNvSpPr>
                  <a:spLocks noChangeArrowheads="1"/>
                </p:cNvSpPr>
                <p:nvPr/>
              </p:nvSpPr>
              <p:spPr bwMode="gray">
                <a:xfrm>
                  <a:off x="336" y="1056"/>
                  <a:ext cx="376" cy="372"/>
                </a:xfrm>
                <a:prstGeom prst="ellipse">
                  <a:avLst/>
                </a:prstGeom>
                <a:solidFill>
                  <a:srgbClr val="000000"/>
                </a:soli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  <p:grpSp>
              <p:nvGrpSpPr>
                <p:cNvPr id="72718" name="Group 14"/>
                <p:cNvGrpSpPr>
                  <a:grpSpLocks/>
                </p:cNvGrpSpPr>
                <p:nvPr/>
              </p:nvGrpSpPr>
              <p:grpSpPr bwMode="auto">
                <a:xfrm>
                  <a:off x="336" y="1049"/>
                  <a:ext cx="364" cy="361"/>
                  <a:chOff x="4166" y="1706"/>
                  <a:chExt cx="1252" cy="1252"/>
                </a:xfrm>
              </p:grpSpPr>
              <p:sp>
                <p:nvSpPr>
                  <p:cNvPr id="72719" name="Oval 15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20" name="Oval 16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21" name="Oval 17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22" name="Oval 18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sp>
          <p:nvSpPr>
            <p:cNvPr id="72723" name="Text Box 19"/>
            <p:cNvSpPr txBox="1">
              <a:spLocks noChangeArrowheads="1"/>
            </p:cNvSpPr>
            <p:nvPr/>
          </p:nvSpPr>
          <p:spPr bwMode="gray">
            <a:xfrm>
              <a:off x="1392" y="1269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72724" name="Line 20"/>
          <p:cNvSpPr>
            <a:spLocks noChangeShapeType="1"/>
          </p:cNvSpPr>
          <p:nvPr/>
        </p:nvSpPr>
        <p:spPr bwMode="auto">
          <a:xfrm>
            <a:off x="2362200" y="3298825"/>
            <a:ext cx="4800600" cy="0"/>
          </a:xfrm>
          <a:prstGeom prst="line">
            <a:avLst/>
          </a:prstGeom>
          <a:noFill/>
          <a:ln w="25400">
            <a:solidFill>
              <a:schemeClr val="bg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2725" name="Text Box 21"/>
          <p:cNvSpPr txBox="1">
            <a:spLocks noChangeArrowheads="1"/>
          </p:cNvSpPr>
          <p:nvPr/>
        </p:nvSpPr>
        <p:spPr bwMode="auto">
          <a:xfrm>
            <a:off x="2722752" y="2387768"/>
            <a:ext cx="6116448" cy="7386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исследование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кругу своих сверстников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 популярность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данного источника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  <a:r>
              <a:rPr lang="ru-RU" b="1" dirty="0" smtClean="0"/>
              <a:t>)</a:t>
            </a:r>
            <a:endParaRPr lang="en-US" sz="2400" dirty="0"/>
          </a:p>
        </p:txBody>
      </p:sp>
      <p:sp>
        <p:nvSpPr>
          <p:cNvPr id="72726" name="Line 22"/>
          <p:cNvSpPr>
            <a:spLocks noChangeShapeType="1"/>
          </p:cNvSpPr>
          <p:nvPr/>
        </p:nvSpPr>
        <p:spPr bwMode="auto">
          <a:xfrm>
            <a:off x="2362200" y="4267200"/>
            <a:ext cx="4800600" cy="0"/>
          </a:xfrm>
          <a:prstGeom prst="line">
            <a:avLst/>
          </a:prstGeom>
          <a:noFill/>
          <a:ln w="25400">
            <a:solidFill>
              <a:schemeClr val="bg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2727" name="Text Box 23"/>
          <p:cNvSpPr txBox="1">
            <a:spLocks noChangeArrowheads="1"/>
          </p:cNvSpPr>
          <p:nvPr/>
        </p:nvSpPr>
        <p:spPr bwMode="auto">
          <a:xfrm>
            <a:off x="2627926" y="3305362"/>
            <a:ext cx="5322887" cy="7386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школьного радио 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выяснение предпочтений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 нашей школы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728" name="Line 24"/>
          <p:cNvSpPr>
            <a:spLocks noChangeShapeType="1"/>
          </p:cNvSpPr>
          <p:nvPr/>
        </p:nvSpPr>
        <p:spPr bwMode="auto">
          <a:xfrm>
            <a:off x="2362200" y="5203825"/>
            <a:ext cx="4800600" cy="0"/>
          </a:xfrm>
          <a:prstGeom prst="line">
            <a:avLst/>
          </a:prstGeom>
          <a:noFill/>
          <a:ln w="25400">
            <a:solidFill>
              <a:schemeClr val="bg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2729" name="Text Box 25"/>
          <p:cNvSpPr txBox="1">
            <a:spLocks noChangeArrowheads="1"/>
          </p:cNvSpPr>
          <p:nvPr/>
        </p:nvSpPr>
        <p:spPr bwMode="auto">
          <a:xfrm>
            <a:off x="2709386" y="4308907"/>
            <a:ext cx="4434500" cy="1015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практических навыков работы на РАДИО –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FM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endParaRPr lang="en-US" sz="2400" dirty="0"/>
          </a:p>
        </p:txBody>
      </p:sp>
      <p:grpSp>
        <p:nvGrpSpPr>
          <p:cNvPr id="72730" name="Group 26"/>
          <p:cNvGrpSpPr>
            <a:grpSpLocks/>
          </p:cNvGrpSpPr>
          <p:nvPr/>
        </p:nvGrpSpPr>
        <p:grpSpPr bwMode="auto">
          <a:xfrm>
            <a:off x="1992313" y="2667000"/>
            <a:ext cx="685800" cy="685800"/>
            <a:chOff x="1303" y="1810"/>
            <a:chExt cx="432" cy="432"/>
          </a:xfrm>
        </p:grpSpPr>
        <p:grpSp>
          <p:nvGrpSpPr>
            <p:cNvPr id="72731" name="Group 27"/>
            <p:cNvGrpSpPr>
              <a:grpSpLocks/>
            </p:cNvGrpSpPr>
            <p:nvPr/>
          </p:nvGrpSpPr>
          <p:grpSpPr bwMode="auto">
            <a:xfrm>
              <a:off x="1303" y="1810"/>
              <a:ext cx="432" cy="432"/>
              <a:chOff x="816" y="2400"/>
              <a:chExt cx="480" cy="476"/>
            </a:xfrm>
          </p:grpSpPr>
          <p:grpSp>
            <p:nvGrpSpPr>
              <p:cNvPr id="72732" name="Group 28"/>
              <p:cNvGrpSpPr>
                <a:grpSpLocks/>
              </p:cNvGrpSpPr>
              <p:nvPr/>
            </p:nvGrpSpPr>
            <p:grpSpPr bwMode="auto">
              <a:xfrm>
                <a:off x="816" y="2400"/>
                <a:ext cx="480" cy="476"/>
                <a:chOff x="662" y="1574"/>
                <a:chExt cx="480" cy="476"/>
              </a:xfrm>
            </p:grpSpPr>
            <p:sp>
              <p:nvSpPr>
                <p:cNvPr id="72733" name="Oval 29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34" name="Oval 30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alpha val="32001"/>
                      </a:schemeClr>
                    </a:gs>
                    <a:gs pos="100000">
                      <a:schemeClr val="hlink">
                        <a:gamma/>
                        <a:shade val="0"/>
                        <a:invGamma/>
                        <a:alpha val="89999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35" name="Oval 31"/>
                <p:cNvSpPr>
                  <a:spLocks noChangeArrowheads="1"/>
                </p:cNvSpPr>
                <p:nvPr/>
              </p:nvSpPr>
              <p:spPr bwMode="gray">
                <a:xfrm>
                  <a:off x="694" y="1605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54118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36" name="Oval 32"/>
                <p:cNvSpPr>
                  <a:spLocks noChangeArrowheads="1"/>
                </p:cNvSpPr>
                <p:nvPr/>
              </p:nvSpPr>
              <p:spPr bwMode="gray">
                <a:xfrm>
                  <a:off x="694" y="1606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63529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</p:grpSp>
          <p:grpSp>
            <p:nvGrpSpPr>
              <p:cNvPr id="72737" name="Group 33"/>
              <p:cNvGrpSpPr>
                <a:grpSpLocks/>
              </p:cNvGrpSpPr>
              <p:nvPr/>
            </p:nvGrpSpPr>
            <p:grpSpPr bwMode="auto">
              <a:xfrm>
                <a:off x="871" y="2455"/>
                <a:ext cx="376" cy="379"/>
                <a:chOff x="336" y="1049"/>
                <a:chExt cx="376" cy="379"/>
              </a:xfrm>
            </p:grpSpPr>
            <p:sp>
              <p:nvSpPr>
                <p:cNvPr id="72738" name="Oval 34"/>
                <p:cNvSpPr>
                  <a:spLocks noChangeArrowheads="1"/>
                </p:cNvSpPr>
                <p:nvPr/>
              </p:nvSpPr>
              <p:spPr bwMode="gray">
                <a:xfrm>
                  <a:off x="336" y="1056"/>
                  <a:ext cx="376" cy="372"/>
                </a:xfrm>
                <a:prstGeom prst="ellipse">
                  <a:avLst/>
                </a:prstGeom>
                <a:solidFill>
                  <a:srgbClr val="000000"/>
                </a:soli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  <p:grpSp>
              <p:nvGrpSpPr>
                <p:cNvPr id="72739" name="Group 35"/>
                <p:cNvGrpSpPr>
                  <a:grpSpLocks/>
                </p:cNvGrpSpPr>
                <p:nvPr/>
              </p:nvGrpSpPr>
              <p:grpSpPr bwMode="auto">
                <a:xfrm>
                  <a:off x="336" y="1049"/>
                  <a:ext cx="364" cy="361"/>
                  <a:chOff x="4166" y="1706"/>
                  <a:chExt cx="1252" cy="1252"/>
                </a:xfrm>
              </p:grpSpPr>
              <p:sp>
                <p:nvSpPr>
                  <p:cNvPr id="72740" name="Oval 36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41" name="Oval 37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42" name="Oval 38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43" name="Oval 39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sp>
          <p:nvSpPr>
            <p:cNvPr id="72744" name="Text Box 40"/>
            <p:cNvSpPr txBox="1">
              <a:spLocks noChangeArrowheads="1"/>
            </p:cNvSpPr>
            <p:nvPr/>
          </p:nvSpPr>
          <p:spPr bwMode="gray">
            <a:xfrm>
              <a:off x="1406" y="1886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72745" name="Group 41"/>
          <p:cNvGrpSpPr>
            <a:grpSpLocks/>
          </p:cNvGrpSpPr>
          <p:nvPr/>
        </p:nvGrpSpPr>
        <p:grpSpPr bwMode="auto">
          <a:xfrm>
            <a:off x="1981200" y="3603625"/>
            <a:ext cx="685800" cy="679450"/>
            <a:chOff x="1296" y="1200"/>
            <a:chExt cx="432" cy="428"/>
          </a:xfrm>
        </p:grpSpPr>
        <p:grpSp>
          <p:nvGrpSpPr>
            <p:cNvPr id="72746" name="Group 42"/>
            <p:cNvGrpSpPr>
              <a:grpSpLocks/>
            </p:cNvGrpSpPr>
            <p:nvPr/>
          </p:nvGrpSpPr>
          <p:grpSpPr bwMode="auto">
            <a:xfrm>
              <a:off x="1296" y="1200"/>
              <a:ext cx="432" cy="428"/>
              <a:chOff x="662" y="1574"/>
              <a:chExt cx="480" cy="476"/>
            </a:xfrm>
          </p:grpSpPr>
          <p:grpSp>
            <p:nvGrpSpPr>
              <p:cNvPr id="72747" name="Group 43"/>
              <p:cNvGrpSpPr>
                <a:grpSpLocks/>
              </p:cNvGrpSpPr>
              <p:nvPr/>
            </p:nvGrpSpPr>
            <p:grpSpPr bwMode="auto">
              <a:xfrm>
                <a:off x="662" y="1574"/>
                <a:ext cx="480" cy="476"/>
                <a:chOff x="662" y="1574"/>
                <a:chExt cx="480" cy="476"/>
              </a:xfrm>
            </p:grpSpPr>
            <p:sp>
              <p:nvSpPr>
                <p:cNvPr id="72748" name="Oval 44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49" name="Oval 45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alpha val="32001"/>
                      </a:schemeClr>
                    </a:gs>
                    <a:gs pos="100000">
                      <a:schemeClr val="accent1">
                        <a:gamma/>
                        <a:shade val="0"/>
                        <a:invGamma/>
                        <a:alpha val="89999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50" name="Oval 46"/>
                <p:cNvSpPr>
                  <a:spLocks noChangeArrowheads="1"/>
                </p:cNvSpPr>
                <p:nvPr/>
              </p:nvSpPr>
              <p:spPr bwMode="gray">
                <a:xfrm>
                  <a:off x="694" y="1605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shade val="54118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51" name="Oval 47"/>
                <p:cNvSpPr>
                  <a:spLocks noChangeArrowheads="1"/>
                </p:cNvSpPr>
                <p:nvPr/>
              </p:nvSpPr>
              <p:spPr bwMode="gray">
                <a:xfrm>
                  <a:off x="694" y="1606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shade val="63529"/>
                        <a:invGamma/>
                      </a:schemeClr>
                    </a:gs>
                    <a:gs pos="100000">
                      <a:schemeClr val="accent1">
                        <a:alpha val="0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</p:grpSp>
          <p:grpSp>
            <p:nvGrpSpPr>
              <p:cNvPr id="72752" name="Group 48"/>
              <p:cNvGrpSpPr>
                <a:grpSpLocks/>
              </p:cNvGrpSpPr>
              <p:nvPr/>
            </p:nvGrpSpPr>
            <p:grpSpPr bwMode="auto">
              <a:xfrm>
                <a:off x="720" y="1625"/>
                <a:ext cx="376" cy="379"/>
                <a:chOff x="336" y="1049"/>
                <a:chExt cx="376" cy="379"/>
              </a:xfrm>
            </p:grpSpPr>
            <p:sp>
              <p:nvSpPr>
                <p:cNvPr id="72753" name="Oval 49"/>
                <p:cNvSpPr>
                  <a:spLocks noChangeArrowheads="1"/>
                </p:cNvSpPr>
                <p:nvPr/>
              </p:nvSpPr>
              <p:spPr bwMode="gray">
                <a:xfrm>
                  <a:off x="336" y="1056"/>
                  <a:ext cx="376" cy="372"/>
                </a:xfrm>
                <a:prstGeom prst="ellipse">
                  <a:avLst/>
                </a:prstGeom>
                <a:solidFill>
                  <a:srgbClr val="000000"/>
                </a:soli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  <p:grpSp>
              <p:nvGrpSpPr>
                <p:cNvPr id="72754" name="Group 50"/>
                <p:cNvGrpSpPr>
                  <a:grpSpLocks/>
                </p:cNvGrpSpPr>
                <p:nvPr/>
              </p:nvGrpSpPr>
              <p:grpSpPr bwMode="auto">
                <a:xfrm>
                  <a:off x="336" y="1049"/>
                  <a:ext cx="364" cy="361"/>
                  <a:chOff x="4166" y="1706"/>
                  <a:chExt cx="1252" cy="1252"/>
                </a:xfrm>
              </p:grpSpPr>
              <p:sp>
                <p:nvSpPr>
                  <p:cNvPr id="72755" name="Oval 51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56" name="Oval 52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57" name="Oval 53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58" name="Oval 54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sp>
          <p:nvSpPr>
            <p:cNvPr id="72759" name="Text Box 55"/>
            <p:cNvSpPr txBox="1">
              <a:spLocks noChangeArrowheads="1"/>
            </p:cNvSpPr>
            <p:nvPr/>
          </p:nvSpPr>
          <p:spPr bwMode="gray">
            <a:xfrm>
              <a:off x="1392" y="1269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72760" name="Group 56"/>
          <p:cNvGrpSpPr>
            <a:grpSpLocks/>
          </p:cNvGrpSpPr>
          <p:nvPr/>
        </p:nvGrpSpPr>
        <p:grpSpPr bwMode="auto">
          <a:xfrm>
            <a:off x="1990725" y="4572000"/>
            <a:ext cx="685800" cy="685800"/>
            <a:chOff x="1323" y="3010"/>
            <a:chExt cx="432" cy="432"/>
          </a:xfrm>
        </p:grpSpPr>
        <p:grpSp>
          <p:nvGrpSpPr>
            <p:cNvPr id="72761" name="Group 57"/>
            <p:cNvGrpSpPr>
              <a:grpSpLocks/>
            </p:cNvGrpSpPr>
            <p:nvPr/>
          </p:nvGrpSpPr>
          <p:grpSpPr bwMode="auto">
            <a:xfrm>
              <a:off x="1323" y="3010"/>
              <a:ext cx="432" cy="432"/>
              <a:chOff x="816" y="2400"/>
              <a:chExt cx="480" cy="476"/>
            </a:xfrm>
          </p:grpSpPr>
          <p:grpSp>
            <p:nvGrpSpPr>
              <p:cNvPr id="72762" name="Group 58"/>
              <p:cNvGrpSpPr>
                <a:grpSpLocks/>
              </p:cNvGrpSpPr>
              <p:nvPr/>
            </p:nvGrpSpPr>
            <p:grpSpPr bwMode="auto">
              <a:xfrm>
                <a:off x="816" y="2400"/>
                <a:ext cx="480" cy="476"/>
                <a:chOff x="662" y="1574"/>
                <a:chExt cx="480" cy="476"/>
              </a:xfrm>
            </p:grpSpPr>
            <p:sp>
              <p:nvSpPr>
                <p:cNvPr id="72763" name="Oval 59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64" name="Oval 60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alpha val="32001"/>
                      </a:schemeClr>
                    </a:gs>
                    <a:gs pos="100000">
                      <a:schemeClr val="hlink">
                        <a:gamma/>
                        <a:shade val="0"/>
                        <a:invGamma/>
                        <a:alpha val="89999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65" name="Oval 61"/>
                <p:cNvSpPr>
                  <a:spLocks noChangeArrowheads="1"/>
                </p:cNvSpPr>
                <p:nvPr/>
              </p:nvSpPr>
              <p:spPr bwMode="gray">
                <a:xfrm>
                  <a:off x="694" y="1605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54118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  <p:sp>
              <p:nvSpPr>
                <p:cNvPr id="72766" name="Oval 62"/>
                <p:cNvSpPr>
                  <a:spLocks noChangeArrowheads="1"/>
                </p:cNvSpPr>
                <p:nvPr/>
              </p:nvSpPr>
              <p:spPr bwMode="gray">
                <a:xfrm>
                  <a:off x="694" y="1606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63529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</p:grpSp>
          <p:grpSp>
            <p:nvGrpSpPr>
              <p:cNvPr id="72767" name="Group 63"/>
              <p:cNvGrpSpPr>
                <a:grpSpLocks/>
              </p:cNvGrpSpPr>
              <p:nvPr/>
            </p:nvGrpSpPr>
            <p:grpSpPr bwMode="auto">
              <a:xfrm>
                <a:off x="871" y="2455"/>
                <a:ext cx="376" cy="379"/>
                <a:chOff x="336" y="1049"/>
                <a:chExt cx="376" cy="379"/>
              </a:xfrm>
            </p:grpSpPr>
            <p:sp>
              <p:nvSpPr>
                <p:cNvPr id="72768" name="Oval 64"/>
                <p:cNvSpPr>
                  <a:spLocks noChangeArrowheads="1"/>
                </p:cNvSpPr>
                <p:nvPr/>
              </p:nvSpPr>
              <p:spPr bwMode="gray">
                <a:xfrm>
                  <a:off x="336" y="1056"/>
                  <a:ext cx="376" cy="372"/>
                </a:xfrm>
                <a:prstGeom prst="ellipse">
                  <a:avLst/>
                </a:prstGeom>
                <a:solidFill>
                  <a:srgbClr val="000000"/>
                </a:soli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ru-RU"/>
                </a:p>
              </p:txBody>
            </p:sp>
            <p:grpSp>
              <p:nvGrpSpPr>
                <p:cNvPr id="72769" name="Group 65"/>
                <p:cNvGrpSpPr>
                  <a:grpSpLocks/>
                </p:cNvGrpSpPr>
                <p:nvPr/>
              </p:nvGrpSpPr>
              <p:grpSpPr bwMode="auto">
                <a:xfrm>
                  <a:off x="336" y="1049"/>
                  <a:ext cx="364" cy="361"/>
                  <a:chOff x="4166" y="1706"/>
                  <a:chExt cx="1252" cy="1252"/>
                </a:xfrm>
              </p:grpSpPr>
              <p:sp>
                <p:nvSpPr>
                  <p:cNvPr id="72770" name="Oval 66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71" name="Oval 67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72" name="Oval 68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2773" name="Oval 69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sp>
          <p:nvSpPr>
            <p:cNvPr id="72774" name="Text Box 70"/>
            <p:cNvSpPr txBox="1">
              <a:spLocks noChangeArrowheads="1"/>
            </p:cNvSpPr>
            <p:nvPr/>
          </p:nvSpPr>
          <p:spPr bwMode="gray">
            <a:xfrm>
              <a:off x="1412" y="3072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>
                  <a:solidFill>
                    <a:schemeClr val="bg1"/>
                  </a:solidFill>
                </a:rPr>
                <a:t>4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Историческая справка </a:t>
            </a:r>
            <a:endParaRPr lang="en-US" sz="2000" dirty="0"/>
          </a:p>
        </p:txBody>
      </p:sp>
      <p:sp>
        <p:nvSpPr>
          <p:cNvPr id="74759" name="AutoShape 7"/>
          <p:cNvSpPr>
            <a:spLocks noChangeAspect="1" noChangeArrowheads="1" noTextEdit="1"/>
          </p:cNvSpPr>
          <p:nvPr/>
        </p:nvSpPr>
        <p:spPr bwMode="auto">
          <a:xfrm>
            <a:off x="3146425" y="2767013"/>
            <a:ext cx="893763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4761" name="AutoShape 9"/>
          <p:cNvSpPr>
            <a:spLocks noChangeAspect="1" noChangeArrowheads="1" noTextEdit="1"/>
          </p:cNvSpPr>
          <p:nvPr/>
        </p:nvSpPr>
        <p:spPr bwMode="auto">
          <a:xfrm flipH="1">
            <a:off x="4792663" y="2767013"/>
            <a:ext cx="893762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4771" name="Text Box 19"/>
          <p:cNvSpPr txBox="1">
            <a:spLocks noChangeArrowheads="1"/>
          </p:cNvSpPr>
          <p:nvPr/>
        </p:nvSpPr>
        <p:spPr bwMode="auto">
          <a:xfrm>
            <a:off x="2567054" y="1013589"/>
            <a:ext cx="3816424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3600" b="1" dirty="0" smtClean="0"/>
              <a:t>7 мая – День радио</a:t>
            </a:r>
            <a:endParaRPr lang="en-US" sz="2000" dirty="0"/>
          </a:p>
        </p:txBody>
      </p:sp>
      <p:sp>
        <p:nvSpPr>
          <p:cNvPr id="74772" name="Text Box 20"/>
          <p:cNvSpPr txBox="1">
            <a:spLocks noChangeArrowheads="1"/>
          </p:cNvSpPr>
          <p:nvPr/>
        </p:nvSpPr>
        <p:spPr bwMode="auto">
          <a:xfrm>
            <a:off x="187532" y="2130767"/>
            <a:ext cx="352037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2400" b="1" dirty="0" smtClean="0"/>
              <a:t>В 1895 г. русский ученый </a:t>
            </a:r>
            <a:r>
              <a:rPr lang="ru-RU" sz="2400" b="1" dirty="0"/>
              <a:t>А.С. </a:t>
            </a:r>
            <a:r>
              <a:rPr lang="ru-RU" sz="2400" b="1" dirty="0" smtClean="0"/>
              <a:t>Попов </a:t>
            </a:r>
            <a:r>
              <a:rPr lang="ru-RU" sz="2400" b="1" dirty="0"/>
              <a:t>создал прибор излучения радиосигналов, посылаемых </a:t>
            </a:r>
            <a:r>
              <a:rPr lang="ru-RU" sz="2400" b="1" dirty="0" smtClean="0"/>
              <a:t>передатчиком  </a:t>
            </a:r>
            <a:r>
              <a:rPr lang="ru-RU" sz="2400" b="1" dirty="0"/>
              <a:t>на расстоянии 60 </a:t>
            </a:r>
            <a:r>
              <a:rPr lang="ru-RU" sz="2000" b="1" dirty="0"/>
              <a:t>м. </a:t>
            </a:r>
            <a:endParaRPr lang="ru-RU" sz="2000" b="1" dirty="0" smtClean="0"/>
          </a:p>
          <a:p>
            <a:pPr eaLnBrk="0" hangingPunct="0"/>
            <a:r>
              <a:rPr lang="ru-RU" sz="2400" b="1" dirty="0" smtClean="0"/>
              <a:t>7 мая 1944 г. продемонстрировал  его работу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5" y="2348880"/>
            <a:ext cx="5796136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056" y="821713"/>
            <a:ext cx="3319636" cy="563563"/>
          </a:xfrm>
        </p:spPr>
        <p:txBody>
          <a:bodyPr/>
          <a:lstStyle/>
          <a:p>
            <a:r>
              <a:rPr lang="ru-RU" sz="3600" dirty="0" smtClean="0"/>
              <a:t>Радиосвязь была установлена  на </a:t>
            </a:r>
            <a:r>
              <a:rPr lang="ru-RU" sz="3600" dirty="0" smtClean="0">
                <a:solidFill>
                  <a:schemeClr val="tx1"/>
                </a:solidFill>
              </a:rPr>
              <a:t>250 м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1026" name="Picture 2" descr="ÐÐ°ÑÑÐ¸Ð½ÐºÐ¸ Ð¿Ð¾ Ð·Ð°Ð¿ÑÐ¾ÑÑ ÐºÐ°ÑÑÐ¸Ð½ÐºÐ¸ ÑÐ°Ð´Ð¸Ð¾ÑÐ²ÑÐ·Ñ Ð²Ð¿ÐµÑÐ²ÑÐµ Ð±ÑÐ»Ð° ÑÑÑÐ°Ð½Ð¾Ð²Ð»ÐµÐ½Ð° Ð½Ð° ÑÐ°ÑÑÑÐ¾ÑÐ½Ð¸Ð¸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75"/>
            <a:ext cx="4724791" cy="3151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Прямоугольник 4"/>
          <p:cNvSpPr/>
          <p:nvPr/>
        </p:nvSpPr>
        <p:spPr>
          <a:xfrm>
            <a:off x="4589060" y="2896100"/>
            <a:ext cx="270907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600 м.</a:t>
            </a:r>
            <a:endParaRPr lang="ru-RU" sz="40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23550" y="3926933"/>
            <a:ext cx="270907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20 км.</a:t>
            </a:r>
            <a:endParaRPr lang="ru-RU" sz="40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80097" y="5215584"/>
            <a:ext cx="270907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150 км.</a:t>
            </a:r>
            <a:endParaRPr lang="ru-RU" sz="40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Выгнутая вправо стрелка 9"/>
          <p:cNvSpPr/>
          <p:nvPr/>
        </p:nvSpPr>
        <p:spPr>
          <a:xfrm rot="1280850">
            <a:off x="6326572" y="3654362"/>
            <a:ext cx="818604" cy="1263346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Выгнутая вправо стрелка 10"/>
          <p:cNvSpPr/>
          <p:nvPr/>
        </p:nvSpPr>
        <p:spPr>
          <a:xfrm rot="1280850">
            <a:off x="5812163" y="4975452"/>
            <a:ext cx="818604" cy="1263346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Выгнутая вправо стрелка 11"/>
          <p:cNvSpPr/>
          <p:nvPr/>
        </p:nvSpPr>
        <p:spPr>
          <a:xfrm rot="1280850">
            <a:off x="6913286" y="2365711"/>
            <a:ext cx="818604" cy="1263346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08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933056"/>
            <a:ext cx="5033585" cy="187220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Радиосвязь успешно устанавливали в армии и на флоте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http://www.ppt.prtxt.ru</a:t>
            </a:r>
            <a:endParaRPr lang="en-US" dirty="0"/>
          </a:p>
        </p:txBody>
      </p:sp>
      <p:pic>
        <p:nvPicPr>
          <p:cNvPr id="2052" name="Picture 4" descr="ÐÐ°ÑÑÐ¸Ð½ÐºÐ¸ Ð¿Ð¾ Ð·Ð°Ð¿ÑÐ¾ÑÑ ÐºÐ°ÑÑÐ¸Ð½ÐºÐ¸ ÑÐ°Ð´Ð¸Ð¾ÑÐ²ÑÐ·Ñ Ð½Ð° ÑÐ»Ð¾ÑÐµ Ð¸ Ð² Ð°ÑÐ¼Ð¸Ð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67"/>
          <a:stretch/>
        </p:blipFill>
        <p:spPr bwMode="auto">
          <a:xfrm>
            <a:off x="31513" y="0"/>
            <a:ext cx="7788587" cy="31409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8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053" y="3360886"/>
            <a:ext cx="3332197" cy="31923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54570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Cycle Diagram</a:t>
            </a:r>
          </a:p>
        </p:txBody>
      </p:sp>
      <p:sp>
        <p:nvSpPr>
          <p:cNvPr id="75779" name="Freeform 3"/>
          <p:cNvSpPr>
            <a:spLocks noEditPoints="1"/>
          </p:cNvSpPr>
          <p:nvPr/>
        </p:nvSpPr>
        <p:spPr bwMode="gray">
          <a:xfrm rot="-1358056">
            <a:off x="1084263" y="2538413"/>
            <a:ext cx="6853237" cy="2803525"/>
          </a:xfrm>
          <a:custGeom>
            <a:avLst/>
            <a:gdLst/>
            <a:ahLst/>
            <a:cxnLst>
              <a:cxn ang="0">
                <a:pos x="1692" y="12"/>
              </a:cxn>
              <a:cxn ang="0">
                <a:pos x="1234" y="74"/>
              </a:cxn>
              <a:cxn ang="0">
                <a:pos x="828" y="182"/>
              </a:cxn>
              <a:cxn ang="0">
                <a:pos x="486" y="330"/>
              </a:cxn>
              <a:cxn ang="0">
                <a:pos x="226" y="510"/>
              </a:cxn>
              <a:cxn ang="0">
                <a:pos x="58" y="718"/>
              </a:cxn>
              <a:cxn ang="0">
                <a:pos x="0" y="944"/>
              </a:cxn>
              <a:cxn ang="0">
                <a:pos x="58" y="1170"/>
              </a:cxn>
              <a:cxn ang="0">
                <a:pos x="226" y="1378"/>
              </a:cxn>
              <a:cxn ang="0">
                <a:pos x="486" y="1558"/>
              </a:cxn>
              <a:cxn ang="0">
                <a:pos x="828" y="1706"/>
              </a:cxn>
              <a:cxn ang="0">
                <a:pos x="1234" y="1814"/>
              </a:cxn>
              <a:cxn ang="0">
                <a:pos x="1692" y="1876"/>
              </a:cxn>
              <a:cxn ang="0">
                <a:pos x="2186" y="1884"/>
              </a:cxn>
              <a:cxn ang="0">
                <a:pos x="2658" y="1840"/>
              </a:cxn>
              <a:cxn ang="0">
                <a:pos x="3084" y="1746"/>
              </a:cxn>
              <a:cxn ang="0">
                <a:pos x="3448" y="1612"/>
              </a:cxn>
              <a:cxn ang="0">
                <a:pos x="3738" y="1442"/>
              </a:cxn>
              <a:cxn ang="0">
                <a:pos x="3938" y="1242"/>
              </a:cxn>
              <a:cxn ang="0">
                <a:pos x="4034" y="1022"/>
              </a:cxn>
              <a:cxn ang="0">
                <a:pos x="4014" y="790"/>
              </a:cxn>
              <a:cxn ang="0">
                <a:pos x="3882" y="576"/>
              </a:cxn>
              <a:cxn ang="0">
                <a:pos x="3650" y="386"/>
              </a:cxn>
              <a:cxn ang="0">
                <a:pos x="3334" y="228"/>
              </a:cxn>
              <a:cxn ang="0">
                <a:pos x="2948" y="106"/>
              </a:cxn>
              <a:cxn ang="0">
                <a:pos x="2506" y="28"/>
              </a:cxn>
              <a:cxn ang="0">
                <a:pos x="2020" y="0"/>
              </a:cxn>
              <a:cxn ang="0">
                <a:pos x="1606" y="1736"/>
              </a:cxn>
              <a:cxn ang="0">
                <a:pos x="1164" y="1678"/>
              </a:cxn>
              <a:cxn ang="0">
                <a:pos x="776" y="1576"/>
              </a:cxn>
              <a:cxn ang="0">
                <a:pos x="458" y="1436"/>
              </a:cxn>
              <a:cxn ang="0">
                <a:pos x="224" y="1266"/>
              </a:cxn>
              <a:cxn ang="0">
                <a:pos x="88" y="1074"/>
              </a:cxn>
              <a:cxn ang="0">
                <a:pos x="68" y="864"/>
              </a:cxn>
              <a:cxn ang="0">
                <a:pos x="166" y="664"/>
              </a:cxn>
              <a:cxn ang="0">
                <a:pos x="370" y="486"/>
              </a:cxn>
              <a:cxn ang="0">
                <a:pos x="662" y="336"/>
              </a:cxn>
              <a:cxn ang="0">
                <a:pos x="1028" y="222"/>
              </a:cxn>
              <a:cxn ang="0">
                <a:pos x="1454" y="148"/>
              </a:cxn>
              <a:cxn ang="0">
                <a:pos x="1922" y="120"/>
              </a:cxn>
              <a:cxn ang="0">
                <a:pos x="2392" y="148"/>
              </a:cxn>
              <a:cxn ang="0">
                <a:pos x="2818" y="222"/>
              </a:cxn>
              <a:cxn ang="0">
                <a:pos x="3184" y="336"/>
              </a:cxn>
              <a:cxn ang="0">
                <a:pos x="3476" y="486"/>
              </a:cxn>
              <a:cxn ang="0">
                <a:pos x="3680" y="664"/>
              </a:cxn>
              <a:cxn ang="0">
                <a:pos x="3778" y="864"/>
              </a:cxn>
              <a:cxn ang="0">
                <a:pos x="3758" y="1074"/>
              </a:cxn>
              <a:cxn ang="0">
                <a:pos x="3622" y="1266"/>
              </a:cxn>
              <a:cxn ang="0">
                <a:pos x="3388" y="1436"/>
              </a:cxn>
              <a:cxn ang="0">
                <a:pos x="3070" y="1576"/>
              </a:cxn>
              <a:cxn ang="0">
                <a:pos x="2682" y="1678"/>
              </a:cxn>
              <a:cxn ang="0">
                <a:pos x="2240" y="1736"/>
              </a:cxn>
            </a:cxnLst>
            <a:rect l="0" t="0" r="r" b="b"/>
            <a:pathLst>
              <a:path w="4040" h="1888">
                <a:moveTo>
                  <a:pt x="2020" y="0"/>
                </a:moveTo>
                <a:lnTo>
                  <a:pt x="1854" y="4"/>
                </a:lnTo>
                <a:lnTo>
                  <a:pt x="1692" y="12"/>
                </a:lnTo>
                <a:lnTo>
                  <a:pt x="1534" y="28"/>
                </a:lnTo>
                <a:lnTo>
                  <a:pt x="1382" y="48"/>
                </a:lnTo>
                <a:lnTo>
                  <a:pt x="1234" y="74"/>
                </a:lnTo>
                <a:lnTo>
                  <a:pt x="1092" y="106"/>
                </a:lnTo>
                <a:lnTo>
                  <a:pt x="956" y="142"/>
                </a:lnTo>
                <a:lnTo>
                  <a:pt x="828" y="182"/>
                </a:lnTo>
                <a:lnTo>
                  <a:pt x="706" y="228"/>
                </a:lnTo>
                <a:lnTo>
                  <a:pt x="592" y="276"/>
                </a:lnTo>
                <a:lnTo>
                  <a:pt x="486" y="330"/>
                </a:lnTo>
                <a:lnTo>
                  <a:pt x="390" y="386"/>
                </a:lnTo>
                <a:lnTo>
                  <a:pt x="302" y="446"/>
                </a:lnTo>
                <a:lnTo>
                  <a:pt x="226" y="510"/>
                </a:lnTo>
                <a:lnTo>
                  <a:pt x="158" y="576"/>
                </a:lnTo>
                <a:lnTo>
                  <a:pt x="102" y="646"/>
                </a:lnTo>
                <a:lnTo>
                  <a:pt x="58" y="718"/>
                </a:lnTo>
                <a:lnTo>
                  <a:pt x="26" y="790"/>
                </a:lnTo>
                <a:lnTo>
                  <a:pt x="6" y="866"/>
                </a:lnTo>
                <a:lnTo>
                  <a:pt x="0" y="944"/>
                </a:lnTo>
                <a:lnTo>
                  <a:pt x="6" y="1022"/>
                </a:lnTo>
                <a:lnTo>
                  <a:pt x="26" y="1098"/>
                </a:lnTo>
                <a:lnTo>
                  <a:pt x="58" y="1170"/>
                </a:lnTo>
                <a:lnTo>
                  <a:pt x="102" y="1242"/>
                </a:lnTo>
                <a:lnTo>
                  <a:pt x="158" y="1312"/>
                </a:lnTo>
                <a:lnTo>
                  <a:pt x="226" y="1378"/>
                </a:lnTo>
                <a:lnTo>
                  <a:pt x="302" y="1442"/>
                </a:lnTo>
                <a:lnTo>
                  <a:pt x="390" y="1502"/>
                </a:lnTo>
                <a:lnTo>
                  <a:pt x="486" y="1558"/>
                </a:lnTo>
                <a:lnTo>
                  <a:pt x="592" y="1612"/>
                </a:lnTo>
                <a:lnTo>
                  <a:pt x="706" y="1660"/>
                </a:lnTo>
                <a:lnTo>
                  <a:pt x="828" y="1706"/>
                </a:lnTo>
                <a:lnTo>
                  <a:pt x="956" y="1746"/>
                </a:lnTo>
                <a:lnTo>
                  <a:pt x="1092" y="1782"/>
                </a:lnTo>
                <a:lnTo>
                  <a:pt x="1234" y="1814"/>
                </a:lnTo>
                <a:lnTo>
                  <a:pt x="1382" y="1840"/>
                </a:lnTo>
                <a:lnTo>
                  <a:pt x="1534" y="1860"/>
                </a:lnTo>
                <a:lnTo>
                  <a:pt x="1692" y="1876"/>
                </a:lnTo>
                <a:lnTo>
                  <a:pt x="1854" y="1884"/>
                </a:lnTo>
                <a:lnTo>
                  <a:pt x="2020" y="1888"/>
                </a:lnTo>
                <a:lnTo>
                  <a:pt x="2186" y="1884"/>
                </a:lnTo>
                <a:lnTo>
                  <a:pt x="2348" y="1876"/>
                </a:lnTo>
                <a:lnTo>
                  <a:pt x="2506" y="1860"/>
                </a:lnTo>
                <a:lnTo>
                  <a:pt x="2658" y="1840"/>
                </a:lnTo>
                <a:lnTo>
                  <a:pt x="2806" y="1814"/>
                </a:lnTo>
                <a:lnTo>
                  <a:pt x="2948" y="1782"/>
                </a:lnTo>
                <a:lnTo>
                  <a:pt x="3084" y="1746"/>
                </a:lnTo>
                <a:lnTo>
                  <a:pt x="3212" y="1706"/>
                </a:lnTo>
                <a:lnTo>
                  <a:pt x="3334" y="1660"/>
                </a:lnTo>
                <a:lnTo>
                  <a:pt x="3448" y="1612"/>
                </a:lnTo>
                <a:lnTo>
                  <a:pt x="3554" y="1558"/>
                </a:lnTo>
                <a:lnTo>
                  <a:pt x="3650" y="1502"/>
                </a:lnTo>
                <a:lnTo>
                  <a:pt x="3738" y="1442"/>
                </a:lnTo>
                <a:lnTo>
                  <a:pt x="3814" y="1378"/>
                </a:lnTo>
                <a:lnTo>
                  <a:pt x="3882" y="1312"/>
                </a:lnTo>
                <a:lnTo>
                  <a:pt x="3938" y="1242"/>
                </a:lnTo>
                <a:lnTo>
                  <a:pt x="3982" y="1170"/>
                </a:lnTo>
                <a:lnTo>
                  <a:pt x="4014" y="1098"/>
                </a:lnTo>
                <a:lnTo>
                  <a:pt x="4034" y="1022"/>
                </a:lnTo>
                <a:lnTo>
                  <a:pt x="4040" y="944"/>
                </a:lnTo>
                <a:lnTo>
                  <a:pt x="4034" y="866"/>
                </a:lnTo>
                <a:lnTo>
                  <a:pt x="4014" y="790"/>
                </a:lnTo>
                <a:lnTo>
                  <a:pt x="3982" y="718"/>
                </a:lnTo>
                <a:lnTo>
                  <a:pt x="3938" y="646"/>
                </a:lnTo>
                <a:lnTo>
                  <a:pt x="3882" y="576"/>
                </a:lnTo>
                <a:lnTo>
                  <a:pt x="3814" y="510"/>
                </a:lnTo>
                <a:lnTo>
                  <a:pt x="3738" y="446"/>
                </a:lnTo>
                <a:lnTo>
                  <a:pt x="3650" y="386"/>
                </a:lnTo>
                <a:lnTo>
                  <a:pt x="3554" y="330"/>
                </a:lnTo>
                <a:lnTo>
                  <a:pt x="3448" y="276"/>
                </a:lnTo>
                <a:lnTo>
                  <a:pt x="3334" y="228"/>
                </a:lnTo>
                <a:lnTo>
                  <a:pt x="3212" y="182"/>
                </a:lnTo>
                <a:lnTo>
                  <a:pt x="3084" y="142"/>
                </a:lnTo>
                <a:lnTo>
                  <a:pt x="2948" y="106"/>
                </a:lnTo>
                <a:lnTo>
                  <a:pt x="2806" y="74"/>
                </a:lnTo>
                <a:lnTo>
                  <a:pt x="2658" y="48"/>
                </a:lnTo>
                <a:lnTo>
                  <a:pt x="2506" y="28"/>
                </a:lnTo>
                <a:lnTo>
                  <a:pt x="2348" y="12"/>
                </a:lnTo>
                <a:lnTo>
                  <a:pt x="2186" y="4"/>
                </a:lnTo>
                <a:lnTo>
                  <a:pt x="2020" y="0"/>
                </a:lnTo>
                <a:close/>
                <a:moveTo>
                  <a:pt x="1922" y="1748"/>
                </a:moveTo>
                <a:lnTo>
                  <a:pt x="1762" y="1746"/>
                </a:lnTo>
                <a:lnTo>
                  <a:pt x="1606" y="1736"/>
                </a:lnTo>
                <a:lnTo>
                  <a:pt x="1454" y="1722"/>
                </a:lnTo>
                <a:lnTo>
                  <a:pt x="1306" y="1702"/>
                </a:lnTo>
                <a:lnTo>
                  <a:pt x="1164" y="1678"/>
                </a:lnTo>
                <a:lnTo>
                  <a:pt x="1028" y="1648"/>
                </a:lnTo>
                <a:lnTo>
                  <a:pt x="898" y="1614"/>
                </a:lnTo>
                <a:lnTo>
                  <a:pt x="776" y="1576"/>
                </a:lnTo>
                <a:lnTo>
                  <a:pt x="662" y="1532"/>
                </a:lnTo>
                <a:lnTo>
                  <a:pt x="554" y="1486"/>
                </a:lnTo>
                <a:lnTo>
                  <a:pt x="458" y="1436"/>
                </a:lnTo>
                <a:lnTo>
                  <a:pt x="370" y="1382"/>
                </a:lnTo>
                <a:lnTo>
                  <a:pt x="292" y="1326"/>
                </a:lnTo>
                <a:lnTo>
                  <a:pt x="224" y="1266"/>
                </a:lnTo>
                <a:lnTo>
                  <a:pt x="166" y="1204"/>
                </a:lnTo>
                <a:lnTo>
                  <a:pt x="122" y="1140"/>
                </a:lnTo>
                <a:lnTo>
                  <a:pt x="88" y="1074"/>
                </a:lnTo>
                <a:lnTo>
                  <a:pt x="68" y="1004"/>
                </a:lnTo>
                <a:lnTo>
                  <a:pt x="62" y="934"/>
                </a:lnTo>
                <a:lnTo>
                  <a:pt x="68" y="864"/>
                </a:lnTo>
                <a:lnTo>
                  <a:pt x="88" y="796"/>
                </a:lnTo>
                <a:lnTo>
                  <a:pt x="122" y="730"/>
                </a:lnTo>
                <a:lnTo>
                  <a:pt x="166" y="664"/>
                </a:lnTo>
                <a:lnTo>
                  <a:pt x="224" y="602"/>
                </a:lnTo>
                <a:lnTo>
                  <a:pt x="292" y="544"/>
                </a:lnTo>
                <a:lnTo>
                  <a:pt x="370" y="486"/>
                </a:lnTo>
                <a:lnTo>
                  <a:pt x="458" y="434"/>
                </a:lnTo>
                <a:lnTo>
                  <a:pt x="554" y="382"/>
                </a:lnTo>
                <a:lnTo>
                  <a:pt x="662" y="336"/>
                </a:lnTo>
                <a:lnTo>
                  <a:pt x="776" y="294"/>
                </a:lnTo>
                <a:lnTo>
                  <a:pt x="898" y="256"/>
                </a:lnTo>
                <a:lnTo>
                  <a:pt x="1028" y="222"/>
                </a:lnTo>
                <a:lnTo>
                  <a:pt x="1164" y="192"/>
                </a:lnTo>
                <a:lnTo>
                  <a:pt x="1306" y="166"/>
                </a:lnTo>
                <a:lnTo>
                  <a:pt x="1454" y="148"/>
                </a:lnTo>
                <a:lnTo>
                  <a:pt x="1606" y="132"/>
                </a:lnTo>
                <a:lnTo>
                  <a:pt x="1762" y="124"/>
                </a:lnTo>
                <a:lnTo>
                  <a:pt x="1922" y="120"/>
                </a:lnTo>
                <a:lnTo>
                  <a:pt x="2084" y="124"/>
                </a:lnTo>
                <a:lnTo>
                  <a:pt x="2240" y="132"/>
                </a:lnTo>
                <a:lnTo>
                  <a:pt x="2392" y="148"/>
                </a:lnTo>
                <a:lnTo>
                  <a:pt x="2540" y="166"/>
                </a:lnTo>
                <a:lnTo>
                  <a:pt x="2682" y="192"/>
                </a:lnTo>
                <a:lnTo>
                  <a:pt x="2818" y="222"/>
                </a:lnTo>
                <a:lnTo>
                  <a:pt x="2948" y="256"/>
                </a:lnTo>
                <a:lnTo>
                  <a:pt x="3070" y="294"/>
                </a:lnTo>
                <a:lnTo>
                  <a:pt x="3184" y="336"/>
                </a:lnTo>
                <a:lnTo>
                  <a:pt x="3292" y="382"/>
                </a:lnTo>
                <a:lnTo>
                  <a:pt x="3388" y="434"/>
                </a:lnTo>
                <a:lnTo>
                  <a:pt x="3476" y="486"/>
                </a:lnTo>
                <a:lnTo>
                  <a:pt x="3554" y="544"/>
                </a:lnTo>
                <a:lnTo>
                  <a:pt x="3622" y="602"/>
                </a:lnTo>
                <a:lnTo>
                  <a:pt x="3680" y="664"/>
                </a:lnTo>
                <a:lnTo>
                  <a:pt x="3724" y="730"/>
                </a:lnTo>
                <a:lnTo>
                  <a:pt x="3758" y="796"/>
                </a:lnTo>
                <a:lnTo>
                  <a:pt x="3778" y="864"/>
                </a:lnTo>
                <a:lnTo>
                  <a:pt x="3784" y="934"/>
                </a:lnTo>
                <a:lnTo>
                  <a:pt x="3778" y="1004"/>
                </a:lnTo>
                <a:lnTo>
                  <a:pt x="3758" y="1074"/>
                </a:lnTo>
                <a:lnTo>
                  <a:pt x="3724" y="1140"/>
                </a:lnTo>
                <a:lnTo>
                  <a:pt x="3680" y="1204"/>
                </a:lnTo>
                <a:lnTo>
                  <a:pt x="3622" y="1266"/>
                </a:lnTo>
                <a:lnTo>
                  <a:pt x="3554" y="1326"/>
                </a:lnTo>
                <a:lnTo>
                  <a:pt x="3476" y="1382"/>
                </a:lnTo>
                <a:lnTo>
                  <a:pt x="3388" y="1436"/>
                </a:lnTo>
                <a:lnTo>
                  <a:pt x="3292" y="1486"/>
                </a:lnTo>
                <a:lnTo>
                  <a:pt x="3184" y="1532"/>
                </a:lnTo>
                <a:lnTo>
                  <a:pt x="3070" y="1576"/>
                </a:lnTo>
                <a:lnTo>
                  <a:pt x="2948" y="1614"/>
                </a:lnTo>
                <a:lnTo>
                  <a:pt x="2818" y="1648"/>
                </a:lnTo>
                <a:lnTo>
                  <a:pt x="2682" y="1678"/>
                </a:lnTo>
                <a:lnTo>
                  <a:pt x="2540" y="1702"/>
                </a:lnTo>
                <a:lnTo>
                  <a:pt x="2392" y="1722"/>
                </a:lnTo>
                <a:lnTo>
                  <a:pt x="2240" y="1736"/>
                </a:lnTo>
                <a:lnTo>
                  <a:pt x="2084" y="1746"/>
                </a:lnTo>
                <a:lnTo>
                  <a:pt x="1922" y="1748"/>
                </a:lnTo>
                <a:close/>
              </a:path>
            </a:pathLst>
          </a:cu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5780" name="Oval 4"/>
          <p:cNvSpPr>
            <a:spLocks noChangeArrowheads="1"/>
          </p:cNvSpPr>
          <p:nvPr/>
        </p:nvSpPr>
        <p:spPr bwMode="gray">
          <a:xfrm>
            <a:off x="-39370" y="1353283"/>
            <a:ext cx="4312919" cy="2228116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27451"/>
                  <a:invGamma/>
                </a:schemeClr>
              </a:gs>
            </a:gsLst>
            <a:lin ang="5400000" scaled="1"/>
          </a:gradFill>
          <a:ln w="28575">
            <a:noFill/>
            <a:round/>
            <a:headEnd/>
            <a:tailEnd/>
          </a:ln>
          <a:effectLst>
            <a:outerShdw dist="107763" dir="2700000" algn="ctr" rotWithShape="0">
              <a:srgbClr val="292929"/>
            </a:outerShdw>
          </a:effectLst>
        </p:spPr>
        <p:txBody>
          <a:bodyPr wrap="none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75781" name="Oval 5"/>
          <p:cNvSpPr>
            <a:spLocks noChangeArrowheads="1"/>
          </p:cNvSpPr>
          <p:nvPr/>
        </p:nvSpPr>
        <p:spPr bwMode="gray">
          <a:xfrm>
            <a:off x="0" y="4443603"/>
            <a:ext cx="4150089" cy="2305446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27451"/>
                  <a:invGamma/>
                </a:schemeClr>
              </a:gs>
            </a:gsLst>
            <a:lin ang="5400000" scaled="1"/>
          </a:gradFill>
          <a:ln w="28575">
            <a:noFill/>
            <a:round/>
            <a:headEnd/>
            <a:tailEnd/>
          </a:ln>
          <a:effectLst>
            <a:outerShdw dist="107763" dir="2700000" algn="ctr" rotWithShape="0">
              <a:srgbClr val="292929"/>
            </a:outerShdw>
          </a:effectLst>
        </p:spPr>
        <p:txBody>
          <a:bodyPr wrap="none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75783" name="Oval 7"/>
          <p:cNvSpPr>
            <a:spLocks noChangeArrowheads="1"/>
          </p:cNvSpPr>
          <p:nvPr/>
        </p:nvSpPr>
        <p:spPr bwMode="gray">
          <a:xfrm>
            <a:off x="4959350" y="4267199"/>
            <a:ext cx="4184650" cy="2443783"/>
          </a:xfrm>
          <a:prstGeom prst="ellipse">
            <a:avLst/>
          </a:prstGeom>
          <a:gradFill rotWithShape="1">
            <a:gsLst>
              <a:gs pos="0">
                <a:srgbClr val="D476D6"/>
              </a:gs>
              <a:gs pos="100000">
                <a:srgbClr val="D476D6">
                  <a:gamma/>
                  <a:shade val="27451"/>
                  <a:invGamma/>
                </a:srgbClr>
              </a:gs>
            </a:gsLst>
            <a:lin ang="5400000" scaled="1"/>
          </a:gradFill>
          <a:ln w="28575">
            <a:noFill/>
            <a:round/>
            <a:headEnd/>
            <a:tailEnd/>
          </a:ln>
          <a:effectLst>
            <a:outerShdw dist="107763" dir="2700000" algn="ctr" rotWithShape="0">
              <a:srgbClr val="292929"/>
            </a:outerShdw>
          </a:effectLst>
        </p:spPr>
        <p:txBody>
          <a:bodyPr wrap="none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75784" name="Oval 8"/>
          <p:cNvSpPr>
            <a:spLocks noChangeArrowheads="1"/>
          </p:cNvSpPr>
          <p:nvPr/>
        </p:nvSpPr>
        <p:spPr bwMode="gray">
          <a:xfrm>
            <a:off x="5220073" y="1371940"/>
            <a:ext cx="3904624" cy="2209459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27451"/>
                  <a:invGamma/>
                </a:schemeClr>
              </a:gs>
            </a:gsLst>
            <a:lin ang="5400000" scaled="1"/>
          </a:gradFill>
          <a:ln w="28575">
            <a:noFill/>
            <a:round/>
            <a:headEnd/>
            <a:tailEnd/>
          </a:ln>
          <a:effectLst>
            <a:outerShdw dist="107763" dir="2700000" algn="ctr" rotWithShape="0">
              <a:srgbClr val="292929"/>
            </a:outerShdw>
          </a:effectLst>
        </p:spPr>
        <p:txBody>
          <a:bodyPr wrap="none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gray">
          <a:xfrm>
            <a:off x="7054850" y="2411413"/>
            <a:ext cx="685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>
                <a:latin typeface="Verdana" pitchFamily="34" charset="0"/>
              </a:rPr>
              <a:t>Text</a:t>
            </a:r>
          </a:p>
        </p:txBody>
      </p:sp>
      <p:sp>
        <p:nvSpPr>
          <p:cNvPr id="75790" name="Line 14"/>
          <p:cNvSpPr>
            <a:spLocks noChangeShapeType="1"/>
          </p:cNvSpPr>
          <p:nvPr/>
        </p:nvSpPr>
        <p:spPr bwMode="auto">
          <a:xfrm>
            <a:off x="2479675" y="1963738"/>
            <a:ext cx="1793875" cy="16176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cxnSp>
        <p:nvCxnSpPr>
          <p:cNvPr id="75791" name="AutoShape 15"/>
          <p:cNvCxnSpPr>
            <a:cxnSpLocks noChangeShapeType="1"/>
          </p:cNvCxnSpPr>
          <p:nvPr/>
        </p:nvCxnSpPr>
        <p:spPr bwMode="auto">
          <a:xfrm flipH="1">
            <a:off x="463550" y="1963738"/>
            <a:ext cx="201612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sp>
        <p:nvSpPr>
          <p:cNvPr id="75792" name="Text Box 16"/>
          <p:cNvSpPr txBox="1">
            <a:spLocks noChangeArrowheads="1"/>
          </p:cNvSpPr>
          <p:nvPr/>
        </p:nvSpPr>
        <p:spPr bwMode="auto">
          <a:xfrm>
            <a:off x="479425" y="1524000"/>
            <a:ext cx="1812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>
                <a:latin typeface="Verdana" pitchFamily="34" charset="0"/>
              </a:rPr>
              <a:t>Add Your Text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92" y="3069794"/>
            <a:ext cx="6244072" cy="3737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136" y="3099103"/>
            <a:ext cx="4309163" cy="37083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770" y="-30478"/>
            <a:ext cx="6077152" cy="31089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69"/>
          <a:stretch/>
        </p:blipFill>
        <p:spPr>
          <a:xfrm>
            <a:off x="6037782" y="19820"/>
            <a:ext cx="3152094" cy="3049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Были такие рубрики: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1" y="1020763"/>
            <a:ext cx="8341033" cy="4479492"/>
          </a:xfrm>
        </p:spPr>
        <p:txBody>
          <a:bodyPr/>
          <a:lstStyle/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адиожурнал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«Земля и люди» (для сельских слушателей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«Музыкальные вечера»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Популярные передачи: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Радиотеатр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детей», «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Пионерская зорька»,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Клуб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знаменитых капитанов», «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Угадай-ка»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др. О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бщественно-политический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радиожурнал «Ровесники» (с 1963), 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Рубрики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передач научно-художественных, образовательных, учебных (в т. ч. «Радио для урока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 вашим просьбам», «В рабочий полдень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«Человек и закон», «Служу Советскому Союзу», «Здоровье»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11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u="sng" dirty="0" smtClean="0">
                <a:solidFill>
                  <a:schemeClr val="tx1"/>
                </a:solidFill>
              </a:rPr>
              <a:t>Самые популярные (</a:t>
            </a:r>
            <a:r>
              <a:rPr lang="en-US" sz="2800" dirty="0">
                <a:solidFill>
                  <a:schemeClr val="tx1"/>
                </a:solidFill>
                <a:hlinkClick r:id="rId2"/>
              </a:rPr>
              <a:t>https://</a:t>
            </a:r>
            <a:r>
              <a:rPr lang="en-US" sz="2800" dirty="0" smtClean="0">
                <a:solidFill>
                  <a:schemeClr val="tx1"/>
                </a:solidFill>
                <a:hlinkClick r:id="rId2"/>
              </a:rPr>
              <a:t>www.booksite.ru/fulltext/1/001/008/094/900.htm</a:t>
            </a:r>
            <a:r>
              <a:rPr lang="ru-RU" sz="2800" dirty="0" smtClean="0">
                <a:solidFill>
                  <a:schemeClr val="tx1"/>
                </a:solidFill>
              </a:rPr>
              <a:t>)</a:t>
            </a:r>
            <a:endParaRPr lang="ru-RU" sz="2800" u="sng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i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взрослых </a:t>
            </a:r>
          </a:p>
          <a:p>
            <a:pPr algn="just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вашим просьбам», «В рабочий полдень»</a:t>
            </a:r>
          </a:p>
          <a:p>
            <a:pPr algn="just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«Человек и закон», «Служу Советскому Союзу», «Здоровье»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b="1" i="1" u="sng" dirty="0" smtClean="0">
                <a:solidFill>
                  <a:schemeClr val="tx1"/>
                </a:solidFill>
              </a:rPr>
              <a:t>У детей:</a:t>
            </a:r>
          </a:p>
          <a:p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«Пионерская зорька», «Клуб знаменитых капитанов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4353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1475371"/>
            <a:ext cx="4147089" cy="563563"/>
          </a:xfrm>
        </p:spPr>
        <p:txBody>
          <a:bodyPr/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Современные устройства радио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http://www.ppt.prtxt.ru</a:t>
            </a:r>
            <a:endParaRPr lang="en-US" dirty="0"/>
          </a:p>
        </p:txBody>
      </p:sp>
      <p:pic>
        <p:nvPicPr>
          <p:cNvPr id="3074" name="Picture 2" descr="ÐÐ°ÑÑÐ¸Ð½ÐºÐ¸ Ð¿Ð¾ Ð·Ð°Ð¿ÑÐ¾ÑÑ ÐºÐ°ÑÑÐ¸Ð½ÐºÐ¸ ÑÐ¾Ð²ÑÐµÐ¼ÐµÐ½Ð½ÑÐ¹ Ð´Ð¸Ð·Ð°Ð¹Ð½ ÑÐ°Ð´Ð¸Ð¾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1" t="19251" r="5170" b="24354"/>
          <a:stretch/>
        </p:blipFill>
        <p:spPr bwMode="auto">
          <a:xfrm>
            <a:off x="0" y="17868"/>
            <a:ext cx="3960440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8" name="Picture 6" descr="ÐÐ°ÑÑÐ¸Ð½ÐºÐ¸ Ð¿Ð¾ Ð·Ð°Ð¿ÑÐ¾ÑÑ ÐºÐ°ÑÑÐ¸Ð½ÐºÐ¸ ÑÐ¾Ð²ÑÐµÐ¼ÐµÐ½Ð½Ð¾Ðµ  ÑÐ°Ð´Ð¸Ð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527889"/>
            <a:ext cx="3816424" cy="38164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80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03422"/>
            <a:ext cx="4185739" cy="26327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63521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788"/>
            <a:ext cx="6934200" cy="563563"/>
          </a:xfrm>
        </p:spPr>
        <p:txBody>
          <a:bodyPr/>
          <a:lstStyle/>
          <a:p>
            <a:pPr algn="ctr"/>
            <a:r>
              <a:rPr lang="ru-RU" sz="6600" dirty="0"/>
              <a:t>«</a:t>
            </a:r>
            <a:r>
              <a:rPr lang="en-US" sz="6600" dirty="0"/>
              <a:t>Y</a:t>
            </a:r>
            <a:r>
              <a:rPr lang="ru-RU" sz="6600" dirty="0"/>
              <a:t>-</a:t>
            </a:r>
            <a:r>
              <a:rPr lang="en-US" sz="6600" dirty="0"/>
              <a:t>STAR</a:t>
            </a:r>
            <a:r>
              <a:rPr lang="ru-RU" sz="6600" dirty="0"/>
              <a:t>». 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http://www.ppt.prtxt.ru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39095" y="2400886"/>
            <a:ext cx="5504611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1988840"/>
            <a:ext cx="5255568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>
              <a:lnSpc>
                <a:spcPct val="107000"/>
              </a:lnSpc>
              <a:spcAft>
                <a:spcPts val="0"/>
              </a:spcAft>
            </a:pPr>
            <a:r>
              <a:rPr lang="ru-RU" sz="4000" spc="-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-Горячие новости</a:t>
            </a:r>
            <a:endParaRPr lang="ru-RU" sz="3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850">
              <a:lnSpc>
                <a:spcPct val="107000"/>
              </a:lnSpc>
              <a:spcAft>
                <a:spcPts val="0"/>
              </a:spcAft>
            </a:pPr>
            <a:r>
              <a:rPr lang="ru-RU" sz="4000" spc="-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-Интеллектуальные </a:t>
            </a:r>
          </a:p>
          <a:p>
            <a:pPr indent="450850">
              <a:lnSpc>
                <a:spcPct val="107000"/>
              </a:lnSpc>
              <a:spcAft>
                <a:spcPts val="0"/>
              </a:spcAft>
            </a:pPr>
            <a:r>
              <a:rPr lang="ru-RU" sz="4000" spc="-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викторины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850">
              <a:lnSpc>
                <a:spcPct val="107000"/>
              </a:lnSpc>
              <a:spcAft>
                <a:spcPts val="0"/>
              </a:spcAft>
            </a:pPr>
            <a:r>
              <a:rPr lang="ru-RU" sz="40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-Музыкальные паузы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850">
              <a:lnSpc>
                <a:spcPct val="107000"/>
              </a:lnSpc>
              <a:spcAft>
                <a:spcPts val="0"/>
              </a:spcAft>
            </a:pPr>
            <a:r>
              <a:rPr lang="ru-RU" sz="40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-Полезные советы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40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6" name="Text Box 6"/>
          <p:cNvSpPr txBox="1">
            <a:spLocks noChangeArrowheads="1"/>
          </p:cNvSpPr>
          <p:nvPr/>
        </p:nvSpPr>
        <p:spPr bwMode="gray">
          <a:xfrm>
            <a:off x="7995656" y="362638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endParaRPr lang="en-US" dirty="0"/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black">
          <a:xfrm>
            <a:off x="345355" y="972272"/>
            <a:ext cx="7425625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акими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источниками информации вы пользуетесь чаще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всего?</a:t>
            </a:r>
          </a:p>
          <a:p>
            <a:pPr eaLnBrk="0" hangingPunct="0"/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Интернетом     10 чел.</a:t>
            </a:r>
          </a:p>
          <a:p>
            <a:pPr eaLnBrk="0" hangingPunct="0"/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ТВ-каналами   5чел.</a:t>
            </a:r>
            <a:endParaRPr lang="en-US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endParaRPr lang="en-US" sz="2000" dirty="0">
              <a:solidFill>
                <a:schemeClr val="tx2"/>
              </a:solidFill>
              <a:latin typeface="Verdana" pitchFamily="34" charset="0"/>
            </a:endParaRPr>
          </a:p>
          <a:p>
            <a:pPr algn="ctr" eaLnBrk="0" hangingPunct="0">
              <a:buSzPct val="60000"/>
            </a:pPr>
            <a:endParaRPr lang="en-US" sz="1400" dirty="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black">
          <a:xfrm>
            <a:off x="-252536" y="2275543"/>
            <a:ext cx="92170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endParaRPr lang="ru-RU" b="1" dirty="0">
              <a:solidFill>
                <a:schemeClr val="tx2"/>
              </a:solidFill>
              <a:latin typeface="Verdana" pitchFamily="34" charset="0"/>
            </a:endParaRPr>
          </a:p>
          <a:p>
            <a:pPr algn="ctr" eaLnBrk="0" hangingPunct="0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считаете ли популярным сегодня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радио? Да -5 человек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eaLnBrk="0" hangingPunct="0"/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815" name="AutoShape 15"/>
          <p:cNvSpPr>
            <a:spLocks noChangeArrowheads="1"/>
          </p:cNvSpPr>
          <p:nvPr/>
        </p:nvSpPr>
        <p:spPr bwMode="gray">
          <a:xfrm>
            <a:off x="130454" y="0"/>
            <a:ext cx="8812330" cy="1052736"/>
          </a:xfrm>
          <a:prstGeom prst="can">
            <a:avLst>
              <a:gd name="adj" fmla="val 27866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                            </a:t>
            </a:r>
          </a:p>
          <a:p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</a:rPr>
              <a:t>                    </a:t>
            </a:r>
            <a:r>
              <a:rPr lang="ru-RU" sz="4000" b="1" dirty="0" smtClean="0">
                <a:solidFill>
                  <a:srgbClr val="C00000"/>
                </a:solidFill>
              </a:rPr>
              <a:t>Исследование</a:t>
            </a:r>
            <a:endParaRPr lang="en-US" sz="4000" b="1" dirty="0">
              <a:solidFill>
                <a:srgbClr val="C00000"/>
              </a:solidFill>
            </a:endParaRPr>
          </a:p>
          <a:p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76819" name="Text Box 19"/>
          <p:cNvSpPr txBox="1">
            <a:spLocks noChangeArrowheads="1"/>
          </p:cNvSpPr>
          <p:nvPr/>
        </p:nvSpPr>
        <p:spPr bwMode="gray">
          <a:xfrm>
            <a:off x="295586" y="2922333"/>
            <a:ext cx="18010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Почему?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46424" y="3065153"/>
            <a:ext cx="6818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9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Можно </a:t>
            </a:r>
            <a:r>
              <a:rPr lang="ru-RU" sz="2400" b="1" dirty="0">
                <a:solidFill>
                  <a:schemeClr val="tx2">
                    <a:lumMod val="9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слушать в режиме онлайн круглосуточно</a:t>
            </a:r>
            <a:endParaRPr lang="ru-RU" sz="2400" b="1" dirty="0">
              <a:solidFill>
                <a:schemeClr val="tx2">
                  <a:lumMod val="9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6423" y="3937009"/>
            <a:ext cx="6033963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chemeClr val="tx2">
                    <a:lumMod val="9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Можно </a:t>
            </a:r>
            <a:r>
              <a:rPr lang="ru-RU" sz="2400" b="1" dirty="0">
                <a:solidFill>
                  <a:schemeClr val="tx2">
                    <a:lumMod val="9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тут же скачать с соответствующих сайтов.</a:t>
            </a:r>
            <a:endParaRPr lang="ru-RU" b="1" dirty="0">
              <a:solidFill>
                <a:schemeClr val="tx2">
                  <a:lumMod val="9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6500" y="427037"/>
            <a:ext cx="6934200" cy="563563"/>
          </a:xfrm>
        </p:spPr>
        <p:txBody>
          <a:bodyPr/>
          <a:lstStyle/>
          <a:p>
            <a:r>
              <a:rPr lang="ru-RU" sz="4000" dirty="0" smtClean="0"/>
              <a:t>Взрослые люди считают….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еоценимым 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плюсом этого средства коммуникации является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, что сочетается 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другой деятельностью, то есть можно одновременно работать и слушать 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FM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человек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http://www.ppt.prtxt.ru</a:t>
            </a:r>
            <a:endParaRPr lang="en-US" dirty="0"/>
          </a:p>
        </p:txBody>
      </p:sp>
      <p:pic>
        <p:nvPicPr>
          <p:cNvPr id="5122" name="Picture 2" descr="ÐÐ°ÑÑÐ¸Ð½ÐºÐ¸ Ð¿Ð¾ Ð·Ð°Ð¿ÑÐ¾ÑÑ ÐºÐ°ÑÑÐ¸Ð½ÐºÐ¸ ÑÐ¾Ð²ÑÐµÐ¼ÐµÐ½Ð½Ð¾Ðµ  ÑÐ°Ð´Ð¸Ð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099574"/>
            <a:ext cx="5312524" cy="27584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64183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36" name="Oval 12"/>
          <p:cNvSpPr>
            <a:spLocks noChangeArrowheads="1"/>
          </p:cNvSpPr>
          <p:nvPr/>
        </p:nvSpPr>
        <p:spPr bwMode="gray">
          <a:xfrm>
            <a:off x="3072795" y="216158"/>
            <a:ext cx="3071019" cy="1168539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FFCC00">
                  <a:gamma/>
                  <a:shade val="48627"/>
                  <a:invGamma/>
                </a:srgb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10000"/>
                  </a:schemeClr>
                </a:solidFill>
              </a:rPr>
              <a:t>Достоинства радио </a:t>
            </a:r>
            <a:endParaRPr lang="ru-RU" sz="2400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77838" name="AutoShape 14"/>
          <p:cNvSpPr>
            <a:spLocks noChangeArrowheads="1"/>
          </p:cNvSpPr>
          <p:nvPr/>
        </p:nvSpPr>
        <p:spPr bwMode="gray">
          <a:xfrm>
            <a:off x="364955" y="3171268"/>
            <a:ext cx="2777501" cy="2315131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7839" name="AutoShape 15"/>
          <p:cNvSpPr>
            <a:spLocks noChangeArrowheads="1"/>
          </p:cNvSpPr>
          <p:nvPr/>
        </p:nvSpPr>
        <p:spPr bwMode="gray">
          <a:xfrm>
            <a:off x="323528" y="908721"/>
            <a:ext cx="2779890" cy="213928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7840" name="AutoShape 16"/>
          <p:cNvSpPr>
            <a:spLocks noChangeArrowheads="1"/>
          </p:cNvSpPr>
          <p:nvPr/>
        </p:nvSpPr>
        <p:spPr bwMode="gray">
          <a:xfrm>
            <a:off x="6040437" y="3254375"/>
            <a:ext cx="2876079" cy="2232024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dirty="0" smtClean="0"/>
              <a:t>Малогабаритные </a:t>
            </a:r>
          </a:p>
          <a:p>
            <a:pPr algn="ctr"/>
            <a:r>
              <a:rPr lang="ru-RU" sz="2400" b="1" dirty="0" smtClean="0"/>
              <a:t>формы</a:t>
            </a:r>
            <a:endParaRPr lang="ru-RU" sz="2400" b="1" dirty="0"/>
          </a:p>
        </p:txBody>
      </p:sp>
      <p:sp>
        <p:nvSpPr>
          <p:cNvPr id="77841" name="AutoShape 17"/>
          <p:cNvSpPr>
            <a:spLocks noChangeArrowheads="1"/>
          </p:cNvSpPr>
          <p:nvPr/>
        </p:nvSpPr>
        <p:spPr bwMode="gray">
          <a:xfrm>
            <a:off x="6040437" y="908722"/>
            <a:ext cx="2876079" cy="213928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 dirty="0" smtClean="0"/>
              <a:t>Размещение </a:t>
            </a:r>
          </a:p>
          <a:p>
            <a:pPr algn="ctr"/>
            <a:r>
              <a:rPr lang="ru-RU" sz="2800" b="1" dirty="0" smtClean="0"/>
              <a:t>рекламы</a:t>
            </a:r>
            <a:endParaRPr lang="ru-RU" sz="2800" b="1" dirty="0"/>
          </a:p>
        </p:txBody>
      </p:sp>
      <p:sp>
        <p:nvSpPr>
          <p:cNvPr id="77845" name="Text Box 21"/>
          <p:cNvSpPr txBox="1">
            <a:spLocks noChangeArrowheads="1"/>
          </p:cNvSpPr>
          <p:nvPr/>
        </p:nvSpPr>
        <p:spPr bwMode="gray">
          <a:xfrm>
            <a:off x="584646" y="1472284"/>
            <a:ext cx="248831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2800" b="1" dirty="0" smtClean="0"/>
              <a:t>Незаменимо</a:t>
            </a:r>
            <a:r>
              <a:rPr lang="ru-RU" sz="2400" b="1" dirty="0" smtClean="0"/>
              <a:t> </a:t>
            </a:r>
          </a:p>
          <a:p>
            <a:pPr algn="ctr" eaLnBrk="0" hangingPunct="0"/>
            <a:r>
              <a:rPr lang="ru-RU" sz="2400" b="1" dirty="0" smtClean="0"/>
              <a:t>в дороге</a:t>
            </a:r>
            <a:endParaRPr lang="en-US" sz="2400" b="1" dirty="0"/>
          </a:p>
        </p:txBody>
      </p:sp>
      <p:sp>
        <p:nvSpPr>
          <p:cNvPr id="77846" name="Text Box 22"/>
          <p:cNvSpPr txBox="1">
            <a:spLocks noChangeArrowheads="1"/>
          </p:cNvSpPr>
          <p:nvPr/>
        </p:nvSpPr>
        <p:spPr bwMode="gray">
          <a:xfrm>
            <a:off x="405772" y="3875950"/>
            <a:ext cx="267397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/>
              <a:t>П</a:t>
            </a:r>
            <a:r>
              <a:rPr lang="ru-RU" sz="2400" b="1" dirty="0" smtClean="0"/>
              <a:t>рослушивание </a:t>
            </a:r>
            <a:r>
              <a:rPr lang="ru-RU" sz="2400" b="1" dirty="0"/>
              <a:t>классической литературы</a:t>
            </a:r>
            <a:endParaRPr lang="en-US" sz="2400" b="1" dirty="0"/>
          </a:p>
        </p:txBody>
      </p:sp>
      <p:pic>
        <p:nvPicPr>
          <p:cNvPr id="4098" name="Picture 2" descr="ÐÐ°ÑÑÐ¸Ð½ÐºÐ¸ Ð¿Ð¾ Ð·Ð°Ð¿ÑÐ¾ÑÑ ÐºÐ°ÑÑÐ¸Ð½ÐºÐ¸ ÑÐ¾Ð²ÑÐµÐ¼ÐµÐ½Ð½Ð¾Ðµ  ÑÐ°Ð´Ð¸Ð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169" y="1384697"/>
            <a:ext cx="3206894" cy="27151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/>
              <a:t>Достоинства радио </a:t>
            </a:r>
            <a:endParaRPr lang="ru-RU" sz="40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http://www.ppt.prtxt.ru</a:t>
            </a:r>
            <a:endParaRPr lang="en-US" dirty="0"/>
          </a:p>
        </p:txBody>
      </p:sp>
      <p:pic>
        <p:nvPicPr>
          <p:cNvPr id="6150" name="Picture 6" descr="ÐÐ°ÑÑÐ¸Ð½ÐºÐ¸ Ð¿Ð¾ Ð·Ð°Ð¿ÑÐ¾ÑÑ ÐºÐ°ÑÑÐ¸Ð½ÐºÐ° ÑÐ°Ð´Ð¸Ð¾ÑÑÐ°Ð½ÑÐ¸Ñ ÐºÐ½Ð¸Ð³Ð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87" y="1020763"/>
            <a:ext cx="4357997" cy="32684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152" name="Picture 8" descr="ÐÐ°ÑÑÐ¸Ð½ÐºÐ¸ Ð¿Ð¾ Ð·Ð°Ð¿ÑÐ¾ÑÑ ÐºÐ°ÑÑÐ¸Ð½ÐºÐ° ÑÐ°Ð´Ð¸Ð¾ÑÐµÐºÐ»Ð°Ð¼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36267"/>
            <a:ext cx="4716016" cy="33169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45562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97298" y="260648"/>
            <a:ext cx="6934200" cy="1224136"/>
          </a:xfrm>
        </p:spPr>
        <p:txBody>
          <a:bodyPr/>
          <a:lstStyle/>
          <a:p>
            <a:r>
              <a:rPr lang="ru-RU" sz="3600" dirty="0" smtClean="0">
                <a:solidFill>
                  <a:schemeClr val="tx1"/>
                </a:solidFill>
              </a:rPr>
              <a:t>В нашей школе радио популярно - 32 человека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(из 35)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2708920"/>
            <a:ext cx="7723584" cy="3310880"/>
          </a:xfrm>
        </p:spPr>
        <p:txBody>
          <a:bodyPr/>
          <a:lstStyle/>
          <a:p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Самые популярные рубрики:</a:t>
            </a:r>
          </a:p>
          <a:p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Гороскоп</a:t>
            </a:r>
          </a:p>
          <a:p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-Музыкальные паузы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://ustivanovka1.ucoz.ru/shko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42"/>
            <a:ext cx="3264297" cy="24140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95560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Увидим ли мы радио в будущем</a:t>
            </a:r>
            <a:endParaRPr lang="en-US" dirty="0"/>
          </a:p>
        </p:txBody>
      </p:sp>
      <p:sp>
        <p:nvSpPr>
          <p:cNvPr id="78851" name="Freeform 3"/>
          <p:cNvSpPr>
            <a:spLocks/>
          </p:cNvSpPr>
          <p:nvPr/>
        </p:nvSpPr>
        <p:spPr bwMode="invGray">
          <a:xfrm>
            <a:off x="7761288" y="1752600"/>
            <a:ext cx="614362" cy="981075"/>
          </a:xfrm>
          <a:custGeom>
            <a:avLst/>
            <a:gdLst/>
            <a:ahLst/>
            <a:cxnLst>
              <a:cxn ang="0">
                <a:pos x="308" y="120"/>
              </a:cxn>
              <a:cxn ang="0">
                <a:pos x="0" y="444"/>
              </a:cxn>
              <a:cxn ang="0">
                <a:pos x="0" y="286"/>
              </a:cxn>
              <a:cxn ang="0">
                <a:pos x="308" y="0"/>
              </a:cxn>
              <a:cxn ang="0">
                <a:pos x="308" y="120"/>
              </a:cxn>
            </a:cxnLst>
            <a:rect l="0" t="0" r="r" b="b"/>
            <a:pathLst>
              <a:path w="308" h="444">
                <a:moveTo>
                  <a:pt x="308" y="120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rgbClr val="00563F">
                  <a:gamma/>
                  <a:shade val="46275"/>
                  <a:invGamma/>
                </a:srgbClr>
              </a:gs>
              <a:gs pos="50000">
                <a:srgbClr val="00563F"/>
              </a:gs>
              <a:gs pos="100000">
                <a:srgbClr val="00563F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8852" name="Freeform 4"/>
          <p:cNvSpPr>
            <a:spLocks/>
          </p:cNvSpPr>
          <p:nvPr/>
        </p:nvSpPr>
        <p:spPr bwMode="invGray">
          <a:xfrm>
            <a:off x="4821238" y="1752600"/>
            <a:ext cx="3560762" cy="627063"/>
          </a:xfrm>
          <a:custGeom>
            <a:avLst/>
            <a:gdLst/>
            <a:ahLst/>
            <a:cxnLst>
              <a:cxn ang="0">
                <a:pos x="1478" y="284"/>
              </a:cxn>
              <a:cxn ang="0">
                <a:pos x="0" y="284"/>
              </a:cxn>
              <a:cxn ang="0">
                <a:pos x="446" y="0"/>
              </a:cxn>
              <a:cxn ang="0">
                <a:pos x="1786" y="0"/>
              </a:cxn>
              <a:cxn ang="0">
                <a:pos x="1478" y="284"/>
              </a:cxn>
            </a:cxnLst>
            <a:rect l="0" t="0" r="r" b="b"/>
            <a:pathLst>
              <a:path w="1786" h="284">
                <a:moveTo>
                  <a:pt x="1478" y="284"/>
                </a:moveTo>
                <a:lnTo>
                  <a:pt x="0" y="284"/>
                </a:lnTo>
                <a:lnTo>
                  <a:pt x="446" y="0"/>
                </a:lnTo>
                <a:lnTo>
                  <a:pt x="1786" y="0"/>
                </a:lnTo>
                <a:lnTo>
                  <a:pt x="1478" y="284"/>
                </a:lnTo>
                <a:close/>
              </a:path>
            </a:pathLst>
          </a:custGeom>
          <a:solidFill>
            <a:srgbClr val="00CC99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8853" name="Freeform 5"/>
          <p:cNvSpPr>
            <a:spLocks/>
          </p:cNvSpPr>
          <p:nvPr/>
        </p:nvSpPr>
        <p:spPr bwMode="gray">
          <a:xfrm>
            <a:off x="7143750" y="2727325"/>
            <a:ext cx="612775" cy="974725"/>
          </a:xfrm>
          <a:custGeom>
            <a:avLst/>
            <a:gdLst/>
            <a:ahLst/>
            <a:cxnLst>
              <a:cxn ang="0">
                <a:pos x="308" y="120"/>
              </a:cxn>
              <a:cxn ang="0">
                <a:pos x="0" y="442"/>
              </a:cxn>
              <a:cxn ang="0">
                <a:pos x="0" y="286"/>
              </a:cxn>
              <a:cxn ang="0">
                <a:pos x="308" y="0"/>
              </a:cxn>
              <a:cxn ang="0">
                <a:pos x="308" y="120"/>
              </a:cxn>
            </a:cxnLst>
            <a:rect l="0" t="0" r="r" b="b"/>
            <a:pathLst>
              <a:path w="308" h="442">
                <a:moveTo>
                  <a:pt x="308" y="120"/>
                </a:moveTo>
                <a:lnTo>
                  <a:pt x="0" y="442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rgbClr val="4B1092">
                  <a:gamma/>
                  <a:shade val="46275"/>
                  <a:invGamma/>
                </a:srgbClr>
              </a:gs>
              <a:gs pos="50000">
                <a:srgbClr val="4B1092"/>
              </a:gs>
              <a:gs pos="100000">
                <a:srgbClr val="4B1092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8854" name="Freeform 6"/>
          <p:cNvSpPr>
            <a:spLocks/>
          </p:cNvSpPr>
          <p:nvPr/>
        </p:nvSpPr>
        <p:spPr bwMode="gray">
          <a:xfrm>
            <a:off x="3937000" y="2727325"/>
            <a:ext cx="3827463" cy="625475"/>
          </a:xfrm>
          <a:custGeom>
            <a:avLst/>
            <a:gdLst/>
            <a:ahLst/>
            <a:cxnLst>
              <a:cxn ang="0">
                <a:pos x="1612" y="284"/>
              </a:cxn>
              <a:cxn ang="0">
                <a:pos x="0" y="284"/>
              </a:cxn>
              <a:cxn ang="0">
                <a:pos x="446" y="0"/>
              </a:cxn>
              <a:cxn ang="0">
                <a:pos x="1920" y="0"/>
              </a:cxn>
              <a:cxn ang="0">
                <a:pos x="1612" y="284"/>
              </a:cxn>
            </a:cxnLst>
            <a:rect l="0" t="0" r="r" b="b"/>
            <a:pathLst>
              <a:path w="1920" h="284">
                <a:moveTo>
                  <a:pt x="1612" y="284"/>
                </a:moveTo>
                <a:lnTo>
                  <a:pt x="0" y="284"/>
                </a:lnTo>
                <a:lnTo>
                  <a:pt x="446" y="0"/>
                </a:lnTo>
                <a:lnTo>
                  <a:pt x="1920" y="0"/>
                </a:lnTo>
                <a:lnTo>
                  <a:pt x="1612" y="284"/>
                </a:lnTo>
                <a:close/>
              </a:path>
            </a:pathLst>
          </a:custGeom>
          <a:solidFill>
            <a:srgbClr val="A77BFF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8855" name="Freeform 7"/>
          <p:cNvSpPr>
            <a:spLocks/>
          </p:cNvSpPr>
          <p:nvPr/>
        </p:nvSpPr>
        <p:spPr bwMode="gray">
          <a:xfrm>
            <a:off x="6524625" y="3690938"/>
            <a:ext cx="611188" cy="981075"/>
          </a:xfrm>
          <a:custGeom>
            <a:avLst/>
            <a:gdLst/>
            <a:ahLst/>
            <a:cxnLst>
              <a:cxn ang="0">
                <a:pos x="306" y="122"/>
              </a:cxn>
              <a:cxn ang="0">
                <a:pos x="0" y="444"/>
              </a:cxn>
              <a:cxn ang="0">
                <a:pos x="0" y="286"/>
              </a:cxn>
              <a:cxn ang="0">
                <a:pos x="306" y="0"/>
              </a:cxn>
              <a:cxn ang="0">
                <a:pos x="306" y="122"/>
              </a:cxn>
            </a:cxnLst>
            <a:rect l="0" t="0" r="r" b="b"/>
            <a:pathLst>
              <a:path w="306" h="444">
                <a:moveTo>
                  <a:pt x="306" y="122"/>
                </a:moveTo>
                <a:lnTo>
                  <a:pt x="0" y="444"/>
                </a:lnTo>
                <a:lnTo>
                  <a:pt x="0" y="286"/>
                </a:lnTo>
                <a:lnTo>
                  <a:pt x="306" y="0"/>
                </a:lnTo>
                <a:lnTo>
                  <a:pt x="306" y="122"/>
                </a:lnTo>
                <a:close/>
              </a:path>
            </a:pathLst>
          </a:custGeom>
          <a:gradFill rotWithShape="1">
            <a:gsLst>
              <a:gs pos="0">
                <a:srgbClr val="90330A">
                  <a:gamma/>
                  <a:shade val="46275"/>
                  <a:invGamma/>
                </a:srgbClr>
              </a:gs>
              <a:gs pos="50000">
                <a:srgbClr val="90330A"/>
              </a:gs>
              <a:gs pos="100000">
                <a:srgbClr val="90330A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8856" name="Freeform 8"/>
          <p:cNvSpPr>
            <a:spLocks/>
          </p:cNvSpPr>
          <p:nvPr/>
        </p:nvSpPr>
        <p:spPr bwMode="gray">
          <a:xfrm>
            <a:off x="5910263" y="4657725"/>
            <a:ext cx="614362" cy="981075"/>
          </a:xfrm>
          <a:custGeom>
            <a:avLst/>
            <a:gdLst/>
            <a:ahLst/>
            <a:cxnLst>
              <a:cxn ang="0">
                <a:pos x="308" y="122"/>
              </a:cxn>
              <a:cxn ang="0">
                <a:pos x="0" y="444"/>
              </a:cxn>
              <a:cxn ang="0">
                <a:pos x="0" y="286"/>
              </a:cxn>
              <a:cxn ang="0">
                <a:pos x="308" y="0"/>
              </a:cxn>
              <a:cxn ang="0">
                <a:pos x="308" y="122"/>
              </a:cxn>
            </a:cxnLst>
            <a:rect l="0" t="0" r="r" b="b"/>
            <a:pathLst>
              <a:path w="308" h="444">
                <a:moveTo>
                  <a:pt x="308" y="122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2"/>
                </a:lnTo>
                <a:close/>
              </a:path>
            </a:pathLst>
          </a:custGeom>
          <a:gradFill rotWithShape="1">
            <a:gsLst>
              <a:gs pos="0">
                <a:srgbClr val="906B0E">
                  <a:gamma/>
                  <a:shade val="46275"/>
                  <a:invGamma/>
                </a:srgbClr>
              </a:gs>
              <a:gs pos="50000">
                <a:srgbClr val="906B0E"/>
              </a:gs>
              <a:gs pos="100000">
                <a:srgbClr val="906B0E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8857" name="Freeform 9"/>
          <p:cNvSpPr>
            <a:spLocks/>
          </p:cNvSpPr>
          <p:nvPr/>
        </p:nvSpPr>
        <p:spPr bwMode="gray">
          <a:xfrm>
            <a:off x="2178050" y="4662488"/>
            <a:ext cx="4346575" cy="627062"/>
          </a:xfrm>
          <a:custGeom>
            <a:avLst/>
            <a:gdLst/>
            <a:ahLst/>
            <a:cxnLst>
              <a:cxn ang="0">
                <a:pos x="1872" y="284"/>
              </a:cxn>
              <a:cxn ang="0">
                <a:pos x="0" y="284"/>
              </a:cxn>
              <a:cxn ang="0">
                <a:pos x="446" y="0"/>
              </a:cxn>
              <a:cxn ang="0">
                <a:pos x="2180" y="0"/>
              </a:cxn>
              <a:cxn ang="0">
                <a:pos x="1872" y="284"/>
              </a:cxn>
            </a:cxnLst>
            <a:rect l="0" t="0" r="r" b="b"/>
            <a:pathLst>
              <a:path w="2180" h="284">
                <a:moveTo>
                  <a:pt x="1872" y="284"/>
                </a:moveTo>
                <a:lnTo>
                  <a:pt x="0" y="284"/>
                </a:lnTo>
                <a:lnTo>
                  <a:pt x="446" y="0"/>
                </a:lnTo>
                <a:lnTo>
                  <a:pt x="2180" y="0"/>
                </a:lnTo>
                <a:lnTo>
                  <a:pt x="1872" y="284"/>
                </a:lnTo>
                <a:close/>
              </a:path>
            </a:pathLst>
          </a:custGeom>
          <a:solidFill>
            <a:srgbClr val="F2E160"/>
          </a:solidFill>
          <a:ln w="0">
            <a:solidFill>
              <a:schemeClr val="accent2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8858" name="Line 10"/>
          <p:cNvSpPr>
            <a:spLocks noChangeShapeType="1"/>
          </p:cNvSpPr>
          <p:nvPr/>
        </p:nvSpPr>
        <p:spPr bwMode="invGray">
          <a:xfrm flipH="1">
            <a:off x="914400" y="5632450"/>
            <a:ext cx="126365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8859" name="Line 11"/>
          <p:cNvSpPr>
            <a:spLocks noChangeShapeType="1"/>
          </p:cNvSpPr>
          <p:nvPr/>
        </p:nvSpPr>
        <p:spPr bwMode="invGray">
          <a:xfrm flipH="1">
            <a:off x="914400" y="4657725"/>
            <a:ext cx="21463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8860" name="Line 12"/>
          <p:cNvSpPr>
            <a:spLocks noChangeShapeType="1"/>
          </p:cNvSpPr>
          <p:nvPr/>
        </p:nvSpPr>
        <p:spPr bwMode="invGray">
          <a:xfrm flipH="1">
            <a:off x="914400" y="3695700"/>
            <a:ext cx="3030538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8861" name="Line 13"/>
          <p:cNvSpPr>
            <a:spLocks noChangeShapeType="1"/>
          </p:cNvSpPr>
          <p:nvPr/>
        </p:nvSpPr>
        <p:spPr bwMode="invGray">
          <a:xfrm flipH="1">
            <a:off x="914400" y="2735263"/>
            <a:ext cx="3914775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8862" name="Line 14"/>
          <p:cNvSpPr>
            <a:spLocks noChangeShapeType="1"/>
          </p:cNvSpPr>
          <p:nvPr/>
        </p:nvSpPr>
        <p:spPr bwMode="invGray">
          <a:xfrm flipH="1">
            <a:off x="914400" y="1758950"/>
            <a:ext cx="4797425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8863" name="Line 15"/>
          <p:cNvSpPr>
            <a:spLocks noChangeShapeType="1"/>
          </p:cNvSpPr>
          <p:nvPr/>
        </p:nvSpPr>
        <p:spPr bwMode="invGray">
          <a:xfrm>
            <a:off x="1104900" y="1752600"/>
            <a:ext cx="0" cy="1011238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8864" name="Line 16"/>
          <p:cNvSpPr>
            <a:spLocks noChangeShapeType="1"/>
          </p:cNvSpPr>
          <p:nvPr/>
        </p:nvSpPr>
        <p:spPr bwMode="invGray">
          <a:xfrm>
            <a:off x="1104900" y="2763838"/>
            <a:ext cx="0" cy="94615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8865" name="Line 17"/>
          <p:cNvSpPr>
            <a:spLocks noChangeShapeType="1"/>
          </p:cNvSpPr>
          <p:nvPr/>
        </p:nvSpPr>
        <p:spPr bwMode="invGray">
          <a:xfrm>
            <a:off x="1104900" y="3709988"/>
            <a:ext cx="0" cy="94615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8866" name="Line 18"/>
          <p:cNvSpPr>
            <a:spLocks noChangeShapeType="1"/>
          </p:cNvSpPr>
          <p:nvPr/>
        </p:nvSpPr>
        <p:spPr bwMode="invGray">
          <a:xfrm>
            <a:off x="1104900" y="4657725"/>
            <a:ext cx="0" cy="94615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8867" name="Freeform 19"/>
          <p:cNvSpPr>
            <a:spLocks/>
          </p:cNvSpPr>
          <p:nvPr/>
        </p:nvSpPr>
        <p:spPr bwMode="invGray">
          <a:xfrm>
            <a:off x="2808288" y="1941513"/>
            <a:ext cx="1957387" cy="3157537"/>
          </a:xfrm>
          <a:custGeom>
            <a:avLst/>
            <a:gdLst/>
            <a:ahLst/>
            <a:cxnLst>
              <a:cxn ang="0">
                <a:pos x="12" y="2464"/>
              </a:cxn>
              <a:cxn ang="0">
                <a:pos x="56" y="2120"/>
              </a:cxn>
              <a:cxn ang="0">
                <a:pos x="124" y="1808"/>
              </a:cxn>
              <a:cxn ang="0">
                <a:pos x="212" y="1524"/>
              </a:cxn>
              <a:cxn ang="0">
                <a:pos x="316" y="1270"/>
              </a:cxn>
              <a:cxn ang="0">
                <a:pos x="430" y="1044"/>
              </a:cxn>
              <a:cxn ang="0">
                <a:pos x="550" y="846"/>
              </a:cxn>
              <a:cxn ang="0">
                <a:pos x="672" y="674"/>
              </a:cxn>
              <a:cxn ang="0">
                <a:pos x="792" y="528"/>
              </a:cxn>
              <a:cxn ang="0">
                <a:pos x="906" y="408"/>
              </a:cxn>
              <a:cxn ang="0">
                <a:pos x="1010" y="310"/>
              </a:cxn>
              <a:cxn ang="0">
                <a:pos x="1096" y="236"/>
              </a:cxn>
              <a:cxn ang="0">
                <a:pos x="1164" y="184"/>
              </a:cxn>
              <a:cxn ang="0">
                <a:pos x="1208" y="154"/>
              </a:cxn>
              <a:cxn ang="0">
                <a:pos x="1224" y="144"/>
              </a:cxn>
              <a:cxn ang="0">
                <a:pos x="1728" y="56"/>
              </a:cxn>
              <a:cxn ang="0">
                <a:pos x="1568" y="328"/>
              </a:cxn>
              <a:cxn ang="0">
                <a:pos x="1554" y="332"/>
              </a:cxn>
              <a:cxn ang="0">
                <a:pos x="1514" y="346"/>
              </a:cxn>
              <a:cxn ang="0">
                <a:pos x="1452" y="370"/>
              </a:cxn>
              <a:cxn ang="0">
                <a:pos x="1370" y="410"/>
              </a:cxn>
              <a:cxn ang="0">
                <a:pos x="1270" y="466"/>
              </a:cxn>
              <a:cxn ang="0">
                <a:pos x="1158" y="540"/>
              </a:cxn>
              <a:cxn ang="0">
                <a:pos x="1034" y="636"/>
              </a:cxn>
              <a:cxn ang="0">
                <a:pos x="904" y="756"/>
              </a:cxn>
              <a:cxn ang="0">
                <a:pos x="770" y="900"/>
              </a:cxn>
              <a:cxn ang="0">
                <a:pos x="632" y="1076"/>
              </a:cxn>
              <a:cxn ang="0">
                <a:pos x="498" y="1280"/>
              </a:cxn>
              <a:cxn ang="0">
                <a:pos x="370" y="1518"/>
              </a:cxn>
              <a:cxn ang="0">
                <a:pos x="248" y="1792"/>
              </a:cxn>
              <a:cxn ang="0">
                <a:pos x="138" y="2104"/>
              </a:cxn>
              <a:cxn ang="0">
                <a:pos x="42" y="2456"/>
              </a:cxn>
            </a:cxnLst>
            <a:rect l="0" t="0" r="r" b="b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gradFill rotWithShape="1">
            <a:gsLst>
              <a:gs pos="0">
                <a:srgbClr val="D11364"/>
              </a:gs>
              <a:gs pos="100000">
                <a:srgbClr val="D11364">
                  <a:gamma/>
                  <a:shade val="46275"/>
                  <a:invGamma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8868" name="Rectangle 20"/>
          <p:cNvSpPr>
            <a:spLocks noChangeArrowheads="1"/>
          </p:cNvSpPr>
          <p:nvPr/>
        </p:nvSpPr>
        <p:spPr bwMode="gray">
          <a:xfrm>
            <a:off x="4827588" y="2379663"/>
            <a:ext cx="2947987" cy="352425"/>
          </a:xfrm>
          <a:prstGeom prst="rect">
            <a:avLst/>
          </a:prstGeom>
          <a:gradFill rotWithShape="1">
            <a:gsLst>
              <a:gs pos="0">
                <a:srgbClr val="00906A">
                  <a:gamma/>
                  <a:shade val="72549"/>
                  <a:invGamma/>
                </a:srgbClr>
              </a:gs>
              <a:gs pos="50000">
                <a:srgbClr val="00906A"/>
              </a:gs>
              <a:gs pos="100000">
                <a:srgbClr val="00906A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b="1" dirty="0" smtClean="0">
                <a:solidFill>
                  <a:schemeClr val="accent4">
                    <a:lumMod val="10000"/>
                  </a:schemeClr>
                </a:solidFill>
                <a:latin typeface="Verdana" pitchFamily="34" charset="0"/>
              </a:rPr>
              <a:t>Мобильное средство </a:t>
            </a:r>
            <a:endParaRPr lang="en-US" b="1" dirty="0">
              <a:solidFill>
                <a:schemeClr val="accent4">
                  <a:lumMod val="10000"/>
                </a:schemeClr>
              </a:solidFill>
              <a:latin typeface="Verdana" pitchFamily="34" charset="0"/>
            </a:endParaRPr>
          </a:p>
        </p:txBody>
      </p:sp>
      <p:sp>
        <p:nvSpPr>
          <p:cNvPr id="78869" name="Rectangle 21"/>
          <p:cNvSpPr>
            <a:spLocks noChangeArrowheads="1"/>
          </p:cNvSpPr>
          <p:nvPr/>
        </p:nvSpPr>
        <p:spPr bwMode="gray">
          <a:xfrm>
            <a:off x="3906466" y="3236913"/>
            <a:ext cx="3484934" cy="559231"/>
          </a:xfrm>
          <a:prstGeom prst="rect">
            <a:avLst/>
          </a:prstGeom>
          <a:gradFill rotWithShape="1">
            <a:gsLst>
              <a:gs pos="0">
                <a:srgbClr val="8041FF">
                  <a:gamma/>
                  <a:shade val="72549"/>
                  <a:invGamma/>
                </a:srgbClr>
              </a:gs>
              <a:gs pos="50000">
                <a:srgbClr val="8041FF"/>
              </a:gs>
              <a:gs pos="100000">
                <a:srgbClr val="8041FF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dirty="0" smtClean="0">
                <a:latin typeface="Verdana" pitchFamily="34" charset="0"/>
              </a:rPr>
              <a:t> </a:t>
            </a: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latin typeface="Verdana" pitchFamily="34" charset="0"/>
              </a:rPr>
              <a:t>О</a:t>
            </a:r>
            <a:r>
              <a:rPr lang="ru-RU" sz="2000" b="1" dirty="0" smtClean="0">
                <a:solidFill>
                  <a:schemeClr val="accent4">
                    <a:lumMod val="10000"/>
                  </a:schemeClr>
                </a:solidFill>
                <a:latin typeface="Verdana" pitchFamily="34" charset="0"/>
              </a:rPr>
              <a:t>перативное средство</a:t>
            </a:r>
          </a:p>
        </p:txBody>
      </p:sp>
      <p:sp>
        <p:nvSpPr>
          <p:cNvPr id="78870" name="Freeform 22"/>
          <p:cNvSpPr>
            <a:spLocks/>
          </p:cNvSpPr>
          <p:nvPr/>
        </p:nvSpPr>
        <p:spPr bwMode="gray">
          <a:xfrm>
            <a:off x="3059113" y="3690938"/>
            <a:ext cx="4083050" cy="631825"/>
          </a:xfrm>
          <a:custGeom>
            <a:avLst/>
            <a:gdLst/>
            <a:ahLst/>
            <a:cxnLst>
              <a:cxn ang="0">
                <a:pos x="1742" y="286"/>
              </a:cxn>
              <a:cxn ang="0">
                <a:pos x="0" y="286"/>
              </a:cxn>
              <a:cxn ang="0">
                <a:pos x="446" y="0"/>
              </a:cxn>
              <a:cxn ang="0">
                <a:pos x="2048" y="0"/>
              </a:cxn>
              <a:cxn ang="0">
                <a:pos x="1742" y="286"/>
              </a:cxn>
            </a:cxnLst>
            <a:rect l="0" t="0" r="r" b="b"/>
            <a:pathLst>
              <a:path w="2048" h="286">
                <a:moveTo>
                  <a:pt x="1742" y="286"/>
                </a:moveTo>
                <a:lnTo>
                  <a:pt x="0" y="286"/>
                </a:lnTo>
                <a:lnTo>
                  <a:pt x="446" y="0"/>
                </a:lnTo>
                <a:lnTo>
                  <a:pt x="2048" y="0"/>
                </a:lnTo>
                <a:lnTo>
                  <a:pt x="1742" y="286"/>
                </a:lnTo>
                <a:close/>
              </a:path>
            </a:pathLst>
          </a:custGeom>
          <a:solidFill>
            <a:srgbClr val="FF9966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8871" name="Rectangle 23"/>
          <p:cNvSpPr>
            <a:spLocks noChangeArrowheads="1"/>
          </p:cNvSpPr>
          <p:nvPr/>
        </p:nvSpPr>
        <p:spPr bwMode="gray">
          <a:xfrm>
            <a:off x="3089276" y="4282643"/>
            <a:ext cx="3463924" cy="454458"/>
          </a:xfrm>
          <a:prstGeom prst="rect">
            <a:avLst/>
          </a:prstGeom>
          <a:gradFill rotWithShape="1">
            <a:gsLst>
              <a:gs pos="0">
                <a:srgbClr val="DC7150">
                  <a:gamma/>
                  <a:shade val="72549"/>
                  <a:invGamma/>
                </a:srgbClr>
              </a:gs>
              <a:gs pos="50000">
                <a:srgbClr val="DC7150"/>
              </a:gs>
              <a:gs pos="100000">
                <a:srgbClr val="DC7150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b="1" dirty="0" smtClean="0">
                <a:solidFill>
                  <a:schemeClr val="accent4">
                    <a:lumMod val="10000"/>
                  </a:schemeClr>
                </a:solidFill>
                <a:latin typeface="Verdana" pitchFamily="34" charset="0"/>
              </a:rPr>
              <a:t>Новые и прогрессивные </a:t>
            </a:r>
          </a:p>
          <a:p>
            <a:pPr algn="ctr" eaLnBrk="0" hangingPunct="0"/>
            <a:r>
              <a:rPr lang="ru-RU" b="1" dirty="0" smtClean="0">
                <a:solidFill>
                  <a:schemeClr val="accent4">
                    <a:lumMod val="10000"/>
                  </a:schemeClr>
                </a:solidFill>
                <a:latin typeface="Verdana" pitchFamily="34" charset="0"/>
              </a:rPr>
              <a:t>треки </a:t>
            </a:r>
            <a:endParaRPr lang="en-US" b="1" dirty="0">
              <a:solidFill>
                <a:schemeClr val="accent4">
                  <a:lumMod val="10000"/>
                </a:schemeClr>
              </a:solidFill>
              <a:latin typeface="Verdana" pitchFamily="34" charset="0"/>
            </a:endParaRPr>
          </a:p>
        </p:txBody>
      </p:sp>
      <p:sp>
        <p:nvSpPr>
          <p:cNvPr id="78872" name="Rectangle 24"/>
          <p:cNvSpPr>
            <a:spLocks noChangeArrowheads="1"/>
          </p:cNvSpPr>
          <p:nvPr/>
        </p:nvSpPr>
        <p:spPr bwMode="gray">
          <a:xfrm>
            <a:off x="2176463" y="5291138"/>
            <a:ext cx="3741737" cy="593724"/>
          </a:xfrm>
          <a:prstGeom prst="rect">
            <a:avLst/>
          </a:prstGeom>
          <a:gradFill rotWithShape="1">
            <a:gsLst>
              <a:gs pos="0">
                <a:srgbClr val="D0A11C">
                  <a:gamma/>
                  <a:shade val="72549"/>
                  <a:invGamma/>
                </a:srgbClr>
              </a:gs>
              <a:gs pos="50000">
                <a:srgbClr val="D0A11C"/>
              </a:gs>
              <a:gs pos="100000">
                <a:srgbClr val="D0A11C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b="1" dirty="0" smtClean="0">
                <a:solidFill>
                  <a:schemeClr val="accent4">
                    <a:lumMod val="10000"/>
                  </a:schemeClr>
                </a:solidFill>
                <a:latin typeface="Verdana" pitchFamily="34" charset="0"/>
              </a:rPr>
              <a:t>Пока будут поклонники</a:t>
            </a:r>
            <a:endParaRPr lang="en-US" b="1" dirty="0">
              <a:solidFill>
                <a:schemeClr val="accent4">
                  <a:lumMod val="10000"/>
                </a:schemeClr>
              </a:solidFill>
              <a:latin typeface="Verdana" pitchFamily="34" charset="0"/>
            </a:endParaRPr>
          </a:p>
        </p:txBody>
      </p:sp>
      <p:sp>
        <p:nvSpPr>
          <p:cNvPr id="78873" name="Text Box 25"/>
          <p:cNvSpPr txBox="1">
            <a:spLocks noChangeArrowheads="1"/>
          </p:cNvSpPr>
          <p:nvPr/>
        </p:nvSpPr>
        <p:spPr bwMode="invGray">
          <a:xfrm>
            <a:off x="430213" y="2128838"/>
            <a:ext cx="26289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b="1" dirty="0" smtClean="0">
                <a:latin typeface="Verdana" pitchFamily="34" charset="0"/>
              </a:rPr>
              <a:t>Анна </a:t>
            </a:r>
            <a:r>
              <a:rPr lang="ru-RU" b="1" dirty="0" err="1" smtClean="0">
                <a:latin typeface="Verdana" pitchFamily="34" charset="0"/>
              </a:rPr>
              <a:t>Качкаева</a:t>
            </a:r>
            <a:endParaRPr lang="en-US" b="1" dirty="0">
              <a:latin typeface="Verdana" pitchFamily="34" charset="0"/>
            </a:endParaRPr>
          </a:p>
        </p:txBody>
      </p:sp>
      <p:sp>
        <p:nvSpPr>
          <p:cNvPr id="78874" name="Text Box 26"/>
          <p:cNvSpPr txBox="1">
            <a:spLocks noChangeArrowheads="1"/>
          </p:cNvSpPr>
          <p:nvPr/>
        </p:nvSpPr>
        <p:spPr bwMode="invGray">
          <a:xfrm>
            <a:off x="430213" y="3111500"/>
            <a:ext cx="24384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1600" b="1" dirty="0" smtClean="0">
                <a:latin typeface="Verdana" pitchFamily="34" charset="0"/>
              </a:rPr>
              <a:t>Анатолий </a:t>
            </a:r>
            <a:r>
              <a:rPr lang="ru-RU" sz="1600" b="1" dirty="0" err="1" smtClean="0">
                <a:latin typeface="Verdana" pitchFamily="34" charset="0"/>
              </a:rPr>
              <a:t>Кузичев</a:t>
            </a:r>
            <a:r>
              <a:rPr lang="ru-RU" sz="1600" b="1" dirty="0" smtClean="0">
                <a:latin typeface="Verdana" pitchFamily="34" charset="0"/>
              </a:rPr>
              <a:t> </a:t>
            </a:r>
            <a:endParaRPr lang="en-US" sz="1600" b="1" dirty="0">
              <a:latin typeface="Verdana" pitchFamily="34" charset="0"/>
            </a:endParaRPr>
          </a:p>
        </p:txBody>
      </p:sp>
      <p:sp>
        <p:nvSpPr>
          <p:cNvPr id="78875" name="Text Box 27"/>
          <p:cNvSpPr txBox="1">
            <a:spLocks noChangeArrowheads="1"/>
          </p:cNvSpPr>
          <p:nvPr/>
        </p:nvSpPr>
        <p:spPr bwMode="invGray">
          <a:xfrm>
            <a:off x="468339" y="3949686"/>
            <a:ext cx="20248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b="1" dirty="0" smtClean="0">
                <a:latin typeface="Verdana" pitchFamily="34" charset="0"/>
              </a:rPr>
              <a:t>Моё мнение </a:t>
            </a:r>
            <a:endParaRPr lang="en-US" b="1" dirty="0">
              <a:latin typeface="Verdana" pitchFamily="34" charset="0"/>
            </a:endParaRPr>
          </a:p>
        </p:txBody>
      </p:sp>
      <p:sp>
        <p:nvSpPr>
          <p:cNvPr id="78876" name="Text Box 28"/>
          <p:cNvSpPr txBox="1">
            <a:spLocks noChangeArrowheads="1"/>
          </p:cNvSpPr>
          <p:nvPr/>
        </p:nvSpPr>
        <p:spPr bwMode="invGray">
          <a:xfrm>
            <a:off x="92015" y="4805469"/>
            <a:ext cx="255871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1600" b="1" dirty="0" smtClean="0">
                <a:latin typeface="Verdana" pitchFamily="34" charset="0"/>
              </a:rPr>
              <a:t>Мои одноклассники</a:t>
            </a:r>
            <a:endParaRPr lang="en-US" sz="1600" b="1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/>
              <a:t>Вывод 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52736"/>
            <a:ext cx="9252520" cy="4724400"/>
          </a:xfrm>
        </p:spPr>
        <p:txBody>
          <a:bodyPr/>
          <a:lstStyle/>
          <a:p>
            <a:r>
              <a:rPr lang="ru-RU" sz="3200" b="1" i="1" dirty="0" smtClean="0">
                <a:solidFill>
                  <a:schemeClr val="tx1"/>
                </a:solidFill>
              </a:rPr>
              <a:t>Радио не покинет нашу жизнь и будет радовать , как уникальный способ передачи </a:t>
            </a:r>
            <a:r>
              <a:rPr lang="ru-RU" b="1" i="1" dirty="0" smtClean="0">
                <a:solidFill>
                  <a:schemeClr val="tx1"/>
                </a:solidFill>
              </a:rPr>
              <a:t>информации 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http://www.ppt.prtxt.ru</a:t>
            </a:r>
            <a:endParaRPr lang="en-US" dirty="0"/>
          </a:p>
        </p:txBody>
      </p:sp>
      <p:pic>
        <p:nvPicPr>
          <p:cNvPr id="8194" name="Picture 2" descr="ÐÐ°ÑÑÐ¸Ð½ÐºÐ¸ Ð¿Ð¾ Ð·Ð°Ð¿ÑÐ¾ÑÑ Ð´ÐµÐ½Ñ ÑÐ°Ð´Ð¸Ð¾ ÐºÐ°ÑÑÐ¸Ð½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12" y="2630663"/>
            <a:ext cx="7992888" cy="4216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709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14">
  <a:themeElements>
    <a:clrScheme name="191tgp_global_light 1">
      <a:dk1>
        <a:srgbClr val="808080"/>
      </a:dk1>
      <a:lt1>
        <a:srgbClr val="FFFFFF"/>
      </a:lt1>
      <a:dk2>
        <a:srgbClr val="0E237E"/>
      </a:dk2>
      <a:lt2>
        <a:srgbClr val="CCECFF"/>
      </a:lt2>
      <a:accent1>
        <a:srgbClr val="709EE2"/>
      </a:accent1>
      <a:accent2>
        <a:srgbClr val="9874F2"/>
      </a:accent2>
      <a:accent3>
        <a:srgbClr val="AAACC0"/>
      </a:accent3>
      <a:accent4>
        <a:srgbClr val="DADADA"/>
      </a:accent4>
      <a:accent5>
        <a:srgbClr val="BBCCEE"/>
      </a:accent5>
      <a:accent6>
        <a:srgbClr val="8968DB"/>
      </a:accent6>
      <a:hlink>
        <a:srgbClr val="3B9D81"/>
      </a:hlink>
      <a:folHlink>
        <a:srgbClr val="80C040"/>
      </a:folHlink>
    </a:clrScheme>
    <a:fontScheme name="191tgp_glob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91tgp_global_light 1">
        <a:dk1>
          <a:srgbClr val="808080"/>
        </a:dk1>
        <a:lt1>
          <a:srgbClr val="FFFFFF"/>
        </a:lt1>
        <a:dk2>
          <a:srgbClr val="0E237E"/>
        </a:dk2>
        <a:lt2>
          <a:srgbClr val="CCECFF"/>
        </a:lt2>
        <a:accent1>
          <a:srgbClr val="709EE2"/>
        </a:accent1>
        <a:accent2>
          <a:srgbClr val="9874F2"/>
        </a:accent2>
        <a:accent3>
          <a:srgbClr val="AAACC0"/>
        </a:accent3>
        <a:accent4>
          <a:srgbClr val="DADADA"/>
        </a:accent4>
        <a:accent5>
          <a:srgbClr val="BBCCEE"/>
        </a:accent5>
        <a:accent6>
          <a:srgbClr val="8968DB"/>
        </a:accent6>
        <a:hlink>
          <a:srgbClr val="3B9D81"/>
        </a:hlink>
        <a:folHlink>
          <a:srgbClr val="80C0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91tgp_global_light 2">
        <a:dk1>
          <a:srgbClr val="808080"/>
        </a:dk1>
        <a:lt1>
          <a:srgbClr val="FFFFFF"/>
        </a:lt1>
        <a:dk2>
          <a:srgbClr val="6C2042"/>
        </a:dk2>
        <a:lt2>
          <a:srgbClr val="CCECFF"/>
        </a:lt2>
        <a:accent1>
          <a:srgbClr val="ED9C65"/>
        </a:accent1>
        <a:accent2>
          <a:srgbClr val="5D7CDF"/>
        </a:accent2>
        <a:accent3>
          <a:srgbClr val="BAABB0"/>
        </a:accent3>
        <a:accent4>
          <a:srgbClr val="DADADA"/>
        </a:accent4>
        <a:accent5>
          <a:srgbClr val="F4CBB8"/>
        </a:accent5>
        <a:accent6>
          <a:srgbClr val="5370CA"/>
        </a:accent6>
        <a:hlink>
          <a:srgbClr val="93AB2D"/>
        </a:hlink>
        <a:folHlink>
          <a:srgbClr val="5097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91tgp_global_light 3">
        <a:dk1>
          <a:srgbClr val="808080"/>
        </a:dk1>
        <a:lt1>
          <a:srgbClr val="FFFFFF"/>
        </a:lt1>
        <a:dk2>
          <a:srgbClr val="004E4C"/>
        </a:dk2>
        <a:lt2>
          <a:srgbClr val="FFFFCC"/>
        </a:lt2>
        <a:accent1>
          <a:srgbClr val="6FB4E3"/>
        </a:accent1>
        <a:accent2>
          <a:srgbClr val="2B976E"/>
        </a:accent2>
        <a:accent3>
          <a:srgbClr val="AAB2B2"/>
        </a:accent3>
        <a:accent4>
          <a:srgbClr val="DADADA"/>
        </a:accent4>
        <a:accent5>
          <a:srgbClr val="BBD6EF"/>
        </a:accent5>
        <a:accent6>
          <a:srgbClr val="268863"/>
        </a:accent6>
        <a:hlink>
          <a:srgbClr val="879543"/>
        </a:hlink>
        <a:folHlink>
          <a:srgbClr val="E3981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014</Template>
  <TotalTime>220</TotalTime>
  <Words>477</Words>
  <Application>Microsoft Office PowerPoint</Application>
  <PresentationFormat>Экран (4:3)</PresentationFormat>
  <Paragraphs>94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014</vt:lpstr>
      <vt:lpstr>Радио – голос из прошлого?</vt:lpstr>
      <vt:lpstr>Гипотеза </vt:lpstr>
      <vt:lpstr>Цель:</vt:lpstr>
      <vt:lpstr>Задачи:</vt:lpstr>
      <vt:lpstr>Историческая справка </vt:lpstr>
      <vt:lpstr>Радиосвязь была установлена  на 250 м</vt:lpstr>
      <vt:lpstr>Радиосвязь успешно устанавливали в армии и на флоте</vt:lpstr>
      <vt:lpstr> Cycle Diagram</vt:lpstr>
      <vt:lpstr>Были такие рубрики:</vt:lpstr>
      <vt:lpstr>Самые популярные (https://www.booksite.ru/fulltext/1/001/008/094/900.htm)</vt:lpstr>
      <vt:lpstr>Современные устройства радио</vt:lpstr>
      <vt:lpstr>«Y-STAR». </vt:lpstr>
      <vt:lpstr>Презентация PowerPoint</vt:lpstr>
      <vt:lpstr>Взрослые люди считают….</vt:lpstr>
      <vt:lpstr>Презентация PowerPoint</vt:lpstr>
      <vt:lpstr>Достоинства радио </vt:lpstr>
      <vt:lpstr>В нашей школе радио популярно - 32 человека (из 35)</vt:lpstr>
      <vt:lpstr>Увидим ли мы радио в будущем</vt:lpstr>
      <vt:lpstr>Вывод </vt:lpstr>
    </vt:vector>
  </TitlesOfParts>
  <Company>ARSAGERA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Борис</dc:creator>
  <cp:lastModifiedBy>администрация</cp:lastModifiedBy>
  <cp:revision>25</cp:revision>
  <dcterms:created xsi:type="dcterms:W3CDTF">2013-02-15T12:05:23Z</dcterms:created>
  <dcterms:modified xsi:type="dcterms:W3CDTF">2019-04-14T22:35:35Z</dcterms:modified>
</cp:coreProperties>
</file>