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7" r:id="rId12"/>
    <p:sldId id="268" r:id="rId13"/>
    <p:sldId id="266" r:id="rId14"/>
    <p:sldId id="269" r:id="rId1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F8734F4E-97FD-4BAC-AF53-7336A4092FE0}" type="datetimeFigureOut">
              <a:rPr lang="ru-RU" smtClean="0"/>
              <a:t>07.11.2020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20040E2-7F46-4DC1-A08A-C934C49CB446}" type="slidenum">
              <a:rPr lang="ru-RU" smtClean="0"/>
              <a:t>‹#›</a:t>
            </a:fld>
            <a:endParaRPr lang="ru-RU"/>
          </a:p>
        </p:txBody>
      </p:sp>
    </p:spTree>
    <p:extLst>
      <p:ext uri="{BB962C8B-B14F-4D97-AF65-F5344CB8AC3E}">
        <p14:creationId xmlns:p14="http://schemas.microsoft.com/office/powerpoint/2010/main" val="33326738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8734F4E-97FD-4BAC-AF53-7336A4092FE0}" type="datetimeFigureOut">
              <a:rPr lang="ru-RU" smtClean="0"/>
              <a:t>07.11.2020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20040E2-7F46-4DC1-A08A-C934C49CB446}" type="slidenum">
              <a:rPr lang="ru-RU" smtClean="0"/>
              <a:t>‹#›</a:t>
            </a:fld>
            <a:endParaRPr lang="ru-RU"/>
          </a:p>
        </p:txBody>
      </p:sp>
    </p:spTree>
    <p:extLst>
      <p:ext uri="{BB962C8B-B14F-4D97-AF65-F5344CB8AC3E}">
        <p14:creationId xmlns:p14="http://schemas.microsoft.com/office/powerpoint/2010/main" val="1169680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F8734F4E-97FD-4BAC-AF53-7336A4092FE0}" type="datetimeFigureOut">
              <a:rPr lang="ru-RU" smtClean="0"/>
              <a:t>07.11.2020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20040E2-7F46-4DC1-A08A-C934C49CB446}" type="slidenum">
              <a:rPr lang="ru-RU" smtClean="0"/>
              <a:t>‹#›</a:t>
            </a:fld>
            <a:endParaRPr lang="ru-RU"/>
          </a:p>
        </p:txBody>
      </p:sp>
    </p:spTree>
    <p:extLst>
      <p:ext uri="{BB962C8B-B14F-4D97-AF65-F5344CB8AC3E}">
        <p14:creationId xmlns:p14="http://schemas.microsoft.com/office/powerpoint/2010/main" val="31319690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F8734F4E-97FD-4BAC-AF53-7336A4092FE0}" type="datetimeFigureOut">
              <a:rPr lang="ru-RU" smtClean="0"/>
              <a:t>07.11.2020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20040E2-7F46-4DC1-A08A-C934C49CB446}" type="slidenum">
              <a:rPr lang="ru-RU" smtClean="0"/>
              <a:t>‹#›</a:t>
            </a:fld>
            <a:endParaRPr lang="ru-RU"/>
          </a:p>
        </p:txBody>
      </p:sp>
    </p:spTree>
    <p:extLst>
      <p:ext uri="{BB962C8B-B14F-4D97-AF65-F5344CB8AC3E}">
        <p14:creationId xmlns:p14="http://schemas.microsoft.com/office/powerpoint/2010/main" val="35220590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F8734F4E-97FD-4BAC-AF53-7336A4092FE0}" type="datetimeFigureOut">
              <a:rPr lang="ru-RU" smtClean="0"/>
              <a:t>07.11.2020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E20040E2-7F46-4DC1-A08A-C934C49CB446}" type="slidenum">
              <a:rPr lang="ru-RU" smtClean="0"/>
              <a:t>‹#›</a:t>
            </a:fld>
            <a:endParaRPr lang="ru-RU"/>
          </a:p>
        </p:txBody>
      </p:sp>
    </p:spTree>
    <p:extLst>
      <p:ext uri="{BB962C8B-B14F-4D97-AF65-F5344CB8AC3E}">
        <p14:creationId xmlns:p14="http://schemas.microsoft.com/office/powerpoint/2010/main" val="4744241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F8734F4E-97FD-4BAC-AF53-7336A4092FE0}" type="datetimeFigureOut">
              <a:rPr lang="ru-RU" smtClean="0"/>
              <a:t>07.11.2020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E20040E2-7F46-4DC1-A08A-C934C49CB446}" type="slidenum">
              <a:rPr lang="ru-RU" smtClean="0"/>
              <a:t>‹#›</a:t>
            </a:fld>
            <a:endParaRPr lang="ru-RU"/>
          </a:p>
        </p:txBody>
      </p:sp>
    </p:spTree>
    <p:extLst>
      <p:ext uri="{BB962C8B-B14F-4D97-AF65-F5344CB8AC3E}">
        <p14:creationId xmlns:p14="http://schemas.microsoft.com/office/powerpoint/2010/main" val="20457330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8734F4E-97FD-4BAC-AF53-7336A4092FE0}" type="datetimeFigureOut">
              <a:rPr lang="ru-RU" smtClean="0"/>
              <a:t>07.11.2020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E20040E2-7F46-4DC1-A08A-C934C49CB446}" type="slidenum">
              <a:rPr lang="ru-RU" smtClean="0"/>
              <a:t>‹#›</a:t>
            </a:fld>
            <a:endParaRPr lang="ru-RU"/>
          </a:p>
        </p:txBody>
      </p:sp>
    </p:spTree>
    <p:extLst>
      <p:ext uri="{BB962C8B-B14F-4D97-AF65-F5344CB8AC3E}">
        <p14:creationId xmlns:p14="http://schemas.microsoft.com/office/powerpoint/2010/main" val="41349897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F8734F4E-97FD-4BAC-AF53-7336A4092FE0}" type="datetimeFigureOut">
              <a:rPr lang="ru-RU" smtClean="0"/>
              <a:t>07.11.2020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20040E2-7F46-4DC1-A08A-C934C49CB446}" type="slidenum">
              <a:rPr lang="ru-RU" smtClean="0"/>
              <a:t>‹#›</a:t>
            </a:fld>
            <a:endParaRPr lang="ru-RU"/>
          </a:p>
        </p:txBody>
      </p:sp>
    </p:spTree>
    <p:extLst>
      <p:ext uri="{BB962C8B-B14F-4D97-AF65-F5344CB8AC3E}">
        <p14:creationId xmlns:p14="http://schemas.microsoft.com/office/powerpoint/2010/main" val="648487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F8734F4E-97FD-4BAC-AF53-7336A4092FE0}" type="datetimeFigureOut">
              <a:rPr lang="ru-RU" smtClean="0"/>
              <a:t>07.11.2020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20040E2-7F46-4DC1-A08A-C934C49CB446}" type="slidenum">
              <a:rPr lang="ru-RU" smtClean="0"/>
              <a:t>‹#›</a:t>
            </a:fld>
            <a:endParaRPr lang="ru-RU"/>
          </a:p>
        </p:txBody>
      </p:sp>
    </p:spTree>
    <p:extLst>
      <p:ext uri="{BB962C8B-B14F-4D97-AF65-F5344CB8AC3E}">
        <p14:creationId xmlns:p14="http://schemas.microsoft.com/office/powerpoint/2010/main" val="22224798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8734F4E-97FD-4BAC-AF53-7336A4092FE0}" type="datetimeFigureOut">
              <a:rPr lang="ru-RU" smtClean="0"/>
              <a:t>07.11.2020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20040E2-7F46-4DC1-A08A-C934C49CB446}" type="slidenum">
              <a:rPr lang="ru-RU" smtClean="0"/>
              <a:t>‹#›</a:t>
            </a:fld>
            <a:endParaRPr lang="ru-RU"/>
          </a:p>
        </p:txBody>
      </p:sp>
    </p:spTree>
    <p:extLst>
      <p:ext uri="{BB962C8B-B14F-4D97-AF65-F5344CB8AC3E}">
        <p14:creationId xmlns:p14="http://schemas.microsoft.com/office/powerpoint/2010/main" val="14749831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8734F4E-97FD-4BAC-AF53-7336A4092FE0}" type="datetimeFigureOut">
              <a:rPr lang="ru-RU" smtClean="0"/>
              <a:t>07.11.2020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20040E2-7F46-4DC1-A08A-C934C49CB446}" type="slidenum">
              <a:rPr lang="ru-RU" smtClean="0"/>
              <a:t>‹#›</a:t>
            </a:fld>
            <a:endParaRPr lang="ru-RU"/>
          </a:p>
        </p:txBody>
      </p:sp>
    </p:spTree>
    <p:extLst>
      <p:ext uri="{BB962C8B-B14F-4D97-AF65-F5344CB8AC3E}">
        <p14:creationId xmlns:p14="http://schemas.microsoft.com/office/powerpoint/2010/main" val="2430068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734F4E-97FD-4BAC-AF53-7336A4092FE0}" type="datetimeFigureOut">
              <a:rPr lang="ru-RU" smtClean="0"/>
              <a:t>07.11.2020</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0040E2-7F46-4DC1-A08A-C934C49CB446}" type="slidenum">
              <a:rPr lang="ru-RU" smtClean="0"/>
              <a:t>‹#›</a:t>
            </a:fld>
            <a:endParaRPr lang="ru-RU"/>
          </a:p>
        </p:txBody>
      </p:sp>
    </p:spTree>
    <p:extLst>
      <p:ext uri="{BB962C8B-B14F-4D97-AF65-F5344CB8AC3E}">
        <p14:creationId xmlns:p14="http://schemas.microsoft.com/office/powerpoint/2010/main" val="37881544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b="1" dirty="0" smtClean="0">
                <a:latin typeface="Times New Roman" panose="02020603050405020304" pitchFamily="18" charset="0"/>
                <a:cs typeface="Times New Roman" panose="02020603050405020304" pitchFamily="18" charset="0"/>
              </a:rPr>
              <a:t>Произношение имен прилагательных</a:t>
            </a:r>
            <a:endParaRPr lang="ru-RU" b="1" dirty="0">
              <a:latin typeface="Times New Roman" panose="02020603050405020304" pitchFamily="18" charset="0"/>
              <a:cs typeface="Times New Roman" panose="02020603050405020304" pitchFamily="18" charset="0"/>
            </a:endParaRPr>
          </a:p>
        </p:txBody>
      </p:sp>
      <p:sp>
        <p:nvSpPr>
          <p:cNvPr id="3" name="Подзаголовок 2"/>
          <p:cNvSpPr>
            <a:spLocks noGrp="1"/>
          </p:cNvSpPr>
          <p:nvPr>
            <p:ph type="subTitle" idx="1"/>
          </p:nvPr>
        </p:nvSpPr>
        <p:spPr/>
        <p:txBody>
          <a:bodyPr>
            <a:normAutofit/>
          </a:bodyPr>
          <a:lstStyle/>
          <a:p>
            <a:r>
              <a:rPr lang="ru-RU" sz="4400" b="1" dirty="0" smtClean="0">
                <a:solidFill>
                  <a:srgbClr val="FF0000"/>
                </a:solidFill>
                <a:latin typeface="Times New Roman" panose="02020603050405020304" pitchFamily="18" charset="0"/>
                <a:cs typeface="Times New Roman" panose="02020603050405020304" pitchFamily="18" charset="0"/>
              </a:rPr>
              <a:t>6 класс</a:t>
            </a:r>
            <a:endParaRPr lang="ru-RU" sz="44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008745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solidFill>
                  <a:srgbClr val="FF0000"/>
                </a:solidFill>
                <a:latin typeface="Times New Roman" panose="02020603050405020304" pitchFamily="18" charset="0"/>
                <a:cs typeface="Times New Roman" panose="02020603050405020304" pitchFamily="18" charset="0"/>
              </a:rPr>
              <a:t>Повторение </a:t>
            </a:r>
            <a:endParaRPr lang="ru-RU" b="1" dirty="0">
              <a:solidFill>
                <a:srgbClr val="FF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rmAutofit lnSpcReduction="10000"/>
          </a:bodyPr>
          <a:lstStyle/>
          <a:p>
            <a:r>
              <a:rPr lang="ru-RU" sz="4000" b="1" dirty="0" smtClean="0">
                <a:latin typeface="Times New Roman" panose="02020603050405020304" pitchFamily="18" charset="0"/>
                <a:cs typeface="Times New Roman" panose="02020603050405020304" pitchFamily="18" charset="0"/>
              </a:rPr>
              <a:t>Какая часть речи называется именем прилагательным?</a:t>
            </a:r>
          </a:p>
          <a:p>
            <a:r>
              <a:rPr lang="ru-RU" sz="4000" b="1" dirty="0" smtClean="0">
                <a:solidFill>
                  <a:srgbClr val="FF0000"/>
                </a:solidFill>
                <a:latin typeface="Times New Roman" panose="02020603050405020304" pitchFamily="18" charset="0"/>
                <a:cs typeface="Times New Roman" panose="02020603050405020304" pitchFamily="18" charset="0"/>
              </a:rPr>
              <a:t>Прилагательное – самостоятельная часть речи, обозначает признак предмета, отвечает на вопросы какой, чей. Изменяется по родам, падежам, числам. В предложении может быть определением или сказуемым.</a:t>
            </a:r>
            <a:endParaRPr lang="ru-RU" sz="40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9860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4800" b="1" dirty="0" smtClean="0">
                <a:latin typeface="Times New Roman" panose="02020603050405020304" pitchFamily="18" charset="0"/>
                <a:cs typeface="Times New Roman" panose="02020603050405020304" pitchFamily="18" charset="0"/>
              </a:rPr>
              <a:t>Расскажите о правописании сложных имен прилагательных</a:t>
            </a:r>
            <a:endParaRPr lang="ru-RU" sz="48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rmAutofit/>
          </a:bodyPr>
          <a:lstStyle/>
          <a:p>
            <a:r>
              <a:rPr lang="ru-RU" sz="5400" b="1" dirty="0" smtClean="0">
                <a:latin typeface="Times New Roman" panose="02020603050405020304" pitchFamily="18" charset="0"/>
                <a:cs typeface="Times New Roman" panose="02020603050405020304" pitchFamily="18" charset="0"/>
              </a:rPr>
              <a:t>Слитно</a:t>
            </a:r>
          </a:p>
          <a:p>
            <a:r>
              <a:rPr lang="ru-RU" sz="5400" b="1" dirty="0" smtClean="0">
                <a:solidFill>
                  <a:srgbClr val="FF0000"/>
                </a:solidFill>
                <a:latin typeface="Times New Roman" panose="02020603050405020304" pitchFamily="18" charset="0"/>
                <a:cs typeface="Times New Roman" panose="02020603050405020304" pitchFamily="18" charset="0"/>
              </a:rPr>
              <a:t>Образованы от словосочетаний</a:t>
            </a:r>
          </a:p>
          <a:p>
            <a:r>
              <a:rPr lang="ru-RU" sz="5400" b="1" dirty="0" smtClean="0">
                <a:solidFill>
                  <a:srgbClr val="FF0000"/>
                </a:solidFill>
                <a:latin typeface="Times New Roman" panose="02020603050405020304" pitchFamily="18" charset="0"/>
                <a:cs typeface="Times New Roman" panose="02020603050405020304" pitchFamily="18" charset="0"/>
              </a:rPr>
              <a:t>Кисломолочный (кислое молоко)</a:t>
            </a:r>
          </a:p>
          <a:p>
            <a:endParaRPr lang="ru-RU" sz="6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743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latin typeface="Times New Roman" panose="02020603050405020304" pitchFamily="18" charset="0"/>
                <a:cs typeface="Times New Roman" panose="02020603050405020304" pitchFamily="18" charset="0"/>
              </a:rPr>
              <a:t>Через дефис </a:t>
            </a:r>
            <a:endParaRPr lang="ru-RU"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lstStyle/>
          <a:p>
            <a:r>
              <a:rPr lang="ru-RU" sz="4000" b="1" dirty="0" smtClean="0">
                <a:solidFill>
                  <a:srgbClr val="FF0000"/>
                </a:solidFill>
                <a:latin typeface="Times New Roman" panose="02020603050405020304" pitchFamily="18" charset="0"/>
                <a:cs typeface="Times New Roman" panose="02020603050405020304" pitchFamily="18" charset="0"/>
              </a:rPr>
              <a:t>1.</a:t>
            </a:r>
            <a:r>
              <a:rPr lang="ru-RU" dirty="0" smtClean="0">
                <a:solidFill>
                  <a:srgbClr val="FF0000"/>
                </a:solidFill>
              </a:rPr>
              <a:t> </a:t>
            </a:r>
            <a:r>
              <a:rPr lang="ru-RU" sz="4400" b="1" dirty="0" smtClean="0">
                <a:solidFill>
                  <a:srgbClr val="FF0000"/>
                </a:solidFill>
                <a:latin typeface="Times New Roman" panose="02020603050405020304" pitchFamily="18" charset="0"/>
                <a:cs typeface="Times New Roman" panose="02020603050405020304" pitchFamily="18" charset="0"/>
              </a:rPr>
              <a:t>Оттенки цветов (ярко-белый)</a:t>
            </a:r>
          </a:p>
          <a:p>
            <a:r>
              <a:rPr lang="ru-RU" sz="4400" b="1" dirty="0" smtClean="0">
                <a:solidFill>
                  <a:srgbClr val="FF0000"/>
                </a:solidFill>
                <a:latin typeface="Times New Roman" panose="02020603050405020304" pitchFamily="18" charset="0"/>
                <a:cs typeface="Times New Roman" panose="02020603050405020304" pitchFamily="18" charset="0"/>
              </a:rPr>
              <a:t>2. союз и (русско-английский)</a:t>
            </a:r>
          </a:p>
          <a:p>
            <a:r>
              <a:rPr lang="ru-RU" sz="4400" b="1" dirty="0" smtClean="0">
                <a:solidFill>
                  <a:srgbClr val="FF0000"/>
                </a:solidFill>
                <a:latin typeface="Times New Roman" panose="02020603050405020304" pitchFamily="18" charset="0"/>
                <a:cs typeface="Times New Roman" panose="02020603050405020304" pitchFamily="18" charset="0"/>
              </a:rPr>
              <a:t>3. повтор (хитрый –прехитрый)</a:t>
            </a:r>
          </a:p>
          <a:p>
            <a:r>
              <a:rPr lang="ru-RU" sz="4400" b="1" dirty="0" smtClean="0">
                <a:solidFill>
                  <a:srgbClr val="FF0000"/>
                </a:solidFill>
                <a:latin typeface="Times New Roman" panose="02020603050405020304" pitchFamily="18" charset="0"/>
                <a:cs typeface="Times New Roman" panose="02020603050405020304" pitchFamily="18" charset="0"/>
              </a:rPr>
              <a:t>4. от сложных имен существительных (северо-западный)</a:t>
            </a:r>
          </a:p>
          <a:p>
            <a:endParaRPr lang="ru-RU" dirty="0">
              <a:solidFill>
                <a:srgbClr val="FF0000"/>
              </a:solidFill>
            </a:endParaRPr>
          </a:p>
        </p:txBody>
      </p:sp>
    </p:spTree>
    <p:extLst>
      <p:ext uri="{BB962C8B-B14F-4D97-AF65-F5344CB8AC3E}">
        <p14:creationId xmlns:p14="http://schemas.microsoft.com/office/powerpoint/2010/main" val="2124609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4800" b="1" dirty="0" smtClean="0">
                <a:solidFill>
                  <a:srgbClr val="FF0000"/>
                </a:solidFill>
                <a:latin typeface="Times New Roman" panose="02020603050405020304" pitchFamily="18" charset="0"/>
                <a:cs typeface="Times New Roman" panose="02020603050405020304" pitchFamily="18" charset="0"/>
              </a:rPr>
              <a:t>Н, </a:t>
            </a:r>
            <a:r>
              <a:rPr lang="ru-RU" sz="4800" b="1" dirty="0" err="1" smtClean="0">
                <a:solidFill>
                  <a:srgbClr val="FF0000"/>
                </a:solidFill>
                <a:latin typeface="Times New Roman" panose="02020603050405020304" pitchFamily="18" charset="0"/>
                <a:cs typeface="Times New Roman" panose="02020603050405020304" pitchFamily="18" charset="0"/>
              </a:rPr>
              <a:t>нн</a:t>
            </a:r>
            <a:r>
              <a:rPr lang="ru-RU" sz="4800" b="1" dirty="0" smtClean="0">
                <a:solidFill>
                  <a:srgbClr val="FF0000"/>
                </a:solidFill>
                <a:latin typeface="Times New Roman" panose="02020603050405020304" pitchFamily="18" charset="0"/>
                <a:cs typeface="Times New Roman" panose="02020603050405020304" pitchFamily="18" charset="0"/>
              </a:rPr>
              <a:t> в суффиксах прилагательных </a:t>
            </a:r>
            <a:endParaRPr lang="ru-RU" sz="4800" b="1" dirty="0">
              <a:solidFill>
                <a:srgbClr val="FF0000"/>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1318204172"/>
              </p:ext>
            </p:extLst>
          </p:nvPr>
        </p:nvGraphicFramePr>
        <p:xfrm>
          <a:off x="0" y="1690688"/>
          <a:ext cx="11878491" cy="4084320"/>
        </p:xfrm>
        <a:graphic>
          <a:graphicData uri="http://schemas.openxmlformats.org/drawingml/2006/table">
            <a:tbl>
              <a:tblPr firstRow="1" bandRow="1">
                <a:tableStyleId>{5C22544A-7EE6-4342-B048-85BDC9FD1C3A}</a:tableStyleId>
              </a:tblPr>
              <a:tblGrid>
                <a:gridCol w="3600709">
                  <a:extLst>
                    <a:ext uri="{9D8B030D-6E8A-4147-A177-3AD203B41FA5}">
                      <a16:colId xmlns:a16="http://schemas.microsoft.com/office/drawing/2014/main" val="3313802609"/>
                    </a:ext>
                  </a:extLst>
                </a:gridCol>
                <a:gridCol w="3716033">
                  <a:extLst>
                    <a:ext uri="{9D8B030D-6E8A-4147-A177-3AD203B41FA5}">
                      <a16:colId xmlns:a16="http://schemas.microsoft.com/office/drawing/2014/main" val="203365885"/>
                    </a:ext>
                  </a:extLst>
                </a:gridCol>
                <a:gridCol w="4561749">
                  <a:extLst>
                    <a:ext uri="{9D8B030D-6E8A-4147-A177-3AD203B41FA5}">
                      <a16:colId xmlns:a16="http://schemas.microsoft.com/office/drawing/2014/main" val="1245955766"/>
                    </a:ext>
                  </a:extLst>
                </a:gridCol>
              </a:tblGrid>
              <a:tr h="1543328">
                <a:tc gridSpan="3">
                  <a:txBody>
                    <a:bodyPr/>
                    <a:lstStyle/>
                    <a:p>
                      <a:pPr algn="ctr"/>
                      <a:r>
                        <a:rPr lang="ru-RU" sz="9600" dirty="0" smtClean="0">
                          <a:solidFill>
                            <a:srgbClr val="FF0000"/>
                          </a:solidFill>
                          <a:latin typeface="Times New Roman" panose="02020603050405020304" pitchFamily="18" charset="0"/>
                          <a:cs typeface="Times New Roman" panose="02020603050405020304" pitchFamily="18" charset="0"/>
                        </a:rPr>
                        <a:t>Н</a:t>
                      </a:r>
                      <a:endParaRPr lang="ru-RU" sz="9600" dirty="0">
                        <a:solidFill>
                          <a:srgbClr val="FF0000"/>
                        </a:solidFill>
                        <a:latin typeface="Times New Roman" panose="02020603050405020304" pitchFamily="18" charset="0"/>
                        <a:cs typeface="Times New Roman" panose="02020603050405020304" pitchFamily="18" charset="0"/>
                      </a:endParaRPr>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2049906882"/>
                  </a:ext>
                </a:extLst>
              </a:tr>
              <a:tr h="2511691">
                <a:tc>
                  <a:txBody>
                    <a:bodyPr/>
                    <a:lstStyle/>
                    <a:p>
                      <a:pPr algn="ctr"/>
                      <a:r>
                        <a:rPr lang="ru-RU" sz="8000" b="1" dirty="0" smtClean="0">
                          <a:latin typeface="Times New Roman" panose="02020603050405020304" pitchFamily="18" charset="0"/>
                          <a:cs typeface="Times New Roman" panose="02020603050405020304" pitchFamily="18" charset="0"/>
                        </a:rPr>
                        <a:t>ан </a:t>
                      </a:r>
                    </a:p>
                    <a:p>
                      <a:pPr algn="ctr"/>
                      <a:r>
                        <a:rPr lang="ru-RU" sz="6000" b="1" dirty="0" smtClean="0">
                          <a:latin typeface="Times New Roman" panose="02020603050405020304" pitchFamily="18" charset="0"/>
                          <a:cs typeface="Times New Roman" panose="02020603050405020304" pitchFamily="18" charset="0"/>
                        </a:rPr>
                        <a:t>кож</a:t>
                      </a:r>
                      <a:r>
                        <a:rPr lang="ru-RU" sz="6000" b="1" u="sng" dirty="0" smtClean="0">
                          <a:solidFill>
                            <a:srgbClr val="FF0000"/>
                          </a:solidFill>
                          <a:latin typeface="Times New Roman" panose="02020603050405020304" pitchFamily="18" charset="0"/>
                          <a:cs typeface="Times New Roman" panose="02020603050405020304" pitchFamily="18" charset="0"/>
                        </a:rPr>
                        <a:t>ан</a:t>
                      </a:r>
                      <a:r>
                        <a:rPr lang="ru-RU" sz="6000" b="1" dirty="0" smtClean="0">
                          <a:latin typeface="Times New Roman" panose="02020603050405020304" pitchFamily="18" charset="0"/>
                          <a:cs typeface="Times New Roman" panose="02020603050405020304" pitchFamily="18" charset="0"/>
                        </a:rPr>
                        <a:t>ый</a:t>
                      </a:r>
                      <a:endParaRPr lang="ru-RU" sz="6000" b="1" dirty="0">
                        <a:latin typeface="Times New Roman" panose="02020603050405020304" pitchFamily="18" charset="0"/>
                        <a:cs typeface="Times New Roman" panose="02020603050405020304" pitchFamily="18" charset="0"/>
                      </a:endParaRPr>
                    </a:p>
                  </a:txBody>
                  <a:tcPr/>
                </a:tc>
                <a:tc>
                  <a:txBody>
                    <a:bodyPr/>
                    <a:lstStyle/>
                    <a:p>
                      <a:pPr algn="ctr"/>
                      <a:r>
                        <a:rPr lang="ru-RU" sz="8000" b="1" dirty="0" err="1" smtClean="0">
                          <a:latin typeface="Times New Roman" panose="02020603050405020304" pitchFamily="18" charset="0"/>
                          <a:cs typeface="Times New Roman" panose="02020603050405020304" pitchFamily="18" charset="0"/>
                        </a:rPr>
                        <a:t>ян</a:t>
                      </a:r>
                      <a:endParaRPr lang="ru-RU" sz="8000" b="1" dirty="0" smtClean="0">
                        <a:latin typeface="Times New Roman" panose="02020603050405020304" pitchFamily="18" charset="0"/>
                        <a:cs typeface="Times New Roman" panose="02020603050405020304" pitchFamily="18" charset="0"/>
                      </a:endParaRPr>
                    </a:p>
                    <a:p>
                      <a:pPr algn="ctr"/>
                      <a:r>
                        <a:rPr lang="ru-RU" sz="6600" b="1" dirty="0" smtClean="0">
                          <a:latin typeface="Times New Roman" panose="02020603050405020304" pitchFamily="18" charset="0"/>
                          <a:cs typeface="Times New Roman" panose="02020603050405020304" pitchFamily="18" charset="0"/>
                        </a:rPr>
                        <a:t>лед</a:t>
                      </a:r>
                      <a:r>
                        <a:rPr lang="ru-RU" sz="6600" b="1" u="sng" dirty="0" smtClean="0">
                          <a:solidFill>
                            <a:srgbClr val="FF0000"/>
                          </a:solidFill>
                          <a:latin typeface="Times New Roman" panose="02020603050405020304" pitchFamily="18" charset="0"/>
                          <a:cs typeface="Times New Roman" panose="02020603050405020304" pitchFamily="18" charset="0"/>
                        </a:rPr>
                        <a:t>ян</a:t>
                      </a:r>
                      <a:r>
                        <a:rPr lang="ru-RU" sz="6600" b="1" dirty="0" smtClean="0">
                          <a:latin typeface="Times New Roman" panose="02020603050405020304" pitchFamily="18" charset="0"/>
                          <a:cs typeface="Times New Roman" panose="02020603050405020304" pitchFamily="18" charset="0"/>
                        </a:rPr>
                        <a:t>ой</a:t>
                      </a:r>
                      <a:r>
                        <a:rPr lang="ru-RU" sz="8000" b="1" dirty="0" smtClean="0">
                          <a:latin typeface="Times New Roman" panose="02020603050405020304" pitchFamily="18" charset="0"/>
                          <a:cs typeface="Times New Roman" panose="02020603050405020304" pitchFamily="18" charset="0"/>
                        </a:rPr>
                        <a:t> </a:t>
                      </a:r>
                      <a:endParaRPr lang="ru-RU" sz="8000" b="1" dirty="0">
                        <a:latin typeface="Times New Roman" panose="02020603050405020304" pitchFamily="18" charset="0"/>
                        <a:cs typeface="Times New Roman" panose="02020603050405020304" pitchFamily="18" charset="0"/>
                      </a:endParaRPr>
                    </a:p>
                  </a:txBody>
                  <a:tcPr/>
                </a:tc>
                <a:tc>
                  <a:txBody>
                    <a:bodyPr/>
                    <a:lstStyle/>
                    <a:p>
                      <a:pPr algn="ctr"/>
                      <a:r>
                        <a:rPr lang="ru-RU" sz="8000" b="1" dirty="0" smtClean="0">
                          <a:latin typeface="Times New Roman" panose="02020603050405020304" pitchFamily="18" charset="0"/>
                          <a:cs typeface="Times New Roman" panose="02020603050405020304" pitchFamily="18" charset="0"/>
                        </a:rPr>
                        <a:t>ин </a:t>
                      </a:r>
                      <a:r>
                        <a:rPr lang="ru-RU" sz="6000" b="1" dirty="0" smtClean="0">
                          <a:latin typeface="Times New Roman" panose="02020603050405020304" pitchFamily="18" charset="0"/>
                          <a:cs typeface="Times New Roman" panose="02020603050405020304" pitchFamily="18" charset="0"/>
                        </a:rPr>
                        <a:t>соловь</a:t>
                      </a:r>
                      <a:r>
                        <a:rPr lang="ru-RU" sz="6000" b="1" u="sng" dirty="0" smtClean="0">
                          <a:solidFill>
                            <a:srgbClr val="FF0000"/>
                          </a:solidFill>
                          <a:latin typeface="Times New Roman" panose="02020603050405020304" pitchFamily="18" charset="0"/>
                          <a:cs typeface="Times New Roman" panose="02020603050405020304" pitchFamily="18" charset="0"/>
                        </a:rPr>
                        <a:t>ин</a:t>
                      </a:r>
                      <a:r>
                        <a:rPr lang="ru-RU" sz="6000" b="1" dirty="0" smtClean="0">
                          <a:latin typeface="Times New Roman" panose="02020603050405020304" pitchFamily="18" charset="0"/>
                          <a:cs typeface="Times New Roman" panose="02020603050405020304" pitchFamily="18" charset="0"/>
                        </a:rPr>
                        <a:t>ый</a:t>
                      </a:r>
                      <a:endParaRPr lang="ru-RU" sz="6000" b="1"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734067180"/>
                  </a:ext>
                </a:extLst>
              </a:tr>
            </a:tbl>
          </a:graphicData>
        </a:graphic>
      </p:graphicFrame>
    </p:spTree>
    <p:extLst>
      <p:ext uri="{BB962C8B-B14F-4D97-AF65-F5344CB8AC3E}">
        <p14:creationId xmlns:p14="http://schemas.microsoft.com/office/powerpoint/2010/main" val="1501427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274955"/>
          </a:xfrm>
        </p:spPr>
        <p:txBody>
          <a:bodyPr>
            <a:noAutofit/>
          </a:bodyPr>
          <a:lstStyle/>
          <a:p>
            <a:pPr algn="ctr"/>
            <a:r>
              <a:rPr lang="ru-RU" sz="13800" b="1" dirty="0" err="1" smtClean="0">
                <a:solidFill>
                  <a:srgbClr val="FF0000"/>
                </a:solidFill>
                <a:latin typeface="Times New Roman" panose="02020603050405020304" pitchFamily="18" charset="0"/>
                <a:cs typeface="Times New Roman" panose="02020603050405020304" pitchFamily="18" charset="0"/>
              </a:rPr>
              <a:t>нн</a:t>
            </a:r>
            <a:endParaRPr lang="ru-RU" sz="13800" b="1" dirty="0">
              <a:solidFill>
                <a:srgbClr val="FF0000"/>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1076466996"/>
              </p:ext>
            </p:extLst>
          </p:nvPr>
        </p:nvGraphicFramePr>
        <p:xfrm>
          <a:off x="274319" y="1225279"/>
          <a:ext cx="11917681" cy="3500300"/>
        </p:xfrm>
        <a:graphic>
          <a:graphicData uri="http://schemas.openxmlformats.org/drawingml/2006/table">
            <a:tbl>
              <a:tblPr firstRow="1" bandRow="1">
                <a:tableStyleId>{5C22544A-7EE6-4342-B048-85BDC9FD1C3A}</a:tableStyleId>
              </a:tblPr>
              <a:tblGrid>
                <a:gridCol w="3222434">
                  <a:extLst>
                    <a:ext uri="{9D8B030D-6E8A-4147-A177-3AD203B41FA5}">
                      <a16:colId xmlns:a16="http://schemas.microsoft.com/office/drawing/2014/main" val="3900566661"/>
                    </a:ext>
                  </a:extLst>
                </a:gridCol>
                <a:gridCol w="3915197">
                  <a:extLst>
                    <a:ext uri="{9D8B030D-6E8A-4147-A177-3AD203B41FA5}">
                      <a16:colId xmlns:a16="http://schemas.microsoft.com/office/drawing/2014/main" val="2193819666"/>
                    </a:ext>
                  </a:extLst>
                </a:gridCol>
                <a:gridCol w="4780050">
                  <a:extLst>
                    <a:ext uri="{9D8B030D-6E8A-4147-A177-3AD203B41FA5}">
                      <a16:colId xmlns:a16="http://schemas.microsoft.com/office/drawing/2014/main" val="4040380088"/>
                    </a:ext>
                  </a:extLst>
                </a:gridCol>
              </a:tblGrid>
              <a:tr h="937896">
                <a:tc>
                  <a:txBody>
                    <a:bodyPr/>
                    <a:lstStyle/>
                    <a:p>
                      <a:pPr algn="ctr"/>
                      <a:r>
                        <a:rPr lang="ru-RU" sz="5400" dirty="0" err="1" smtClean="0">
                          <a:solidFill>
                            <a:schemeClr val="tx1"/>
                          </a:solidFill>
                          <a:latin typeface="Times New Roman" panose="02020603050405020304" pitchFamily="18" charset="0"/>
                          <a:cs typeface="Times New Roman" panose="02020603050405020304" pitchFamily="18" charset="0"/>
                        </a:rPr>
                        <a:t>онн</a:t>
                      </a:r>
                      <a:endParaRPr lang="ru-RU" sz="54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r>
                        <a:rPr lang="ru-RU" sz="5400" dirty="0" err="1" smtClean="0">
                          <a:solidFill>
                            <a:schemeClr val="tx1"/>
                          </a:solidFill>
                          <a:latin typeface="Times New Roman" panose="02020603050405020304" pitchFamily="18" charset="0"/>
                          <a:cs typeface="Times New Roman" panose="02020603050405020304" pitchFamily="18" charset="0"/>
                        </a:rPr>
                        <a:t>енн</a:t>
                      </a:r>
                      <a:endParaRPr lang="ru-RU" sz="54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r>
                        <a:rPr lang="ru-RU" sz="5400" dirty="0" smtClean="0">
                          <a:solidFill>
                            <a:schemeClr val="tx1"/>
                          </a:solidFill>
                          <a:latin typeface="Times New Roman" panose="02020603050405020304" pitchFamily="18" charset="0"/>
                          <a:cs typeface="Times New Roman" panose="02020603050405020304" pitchFamily="18" charset="0"/>
                        </a:rPr>
                        <a:t>С основой на н </a:t>
                      </a:r>
                      <a:endParaRPr lang="ru-RU" sz="540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12390109"/>
                  </a:ext>
                </a:extLst>
              </a:tr>
              <a:tr h="1762940">
                <a:tc>
                  <a:txBody>
                    <a:bodyPr/>
                    <a:lstStyle/>
                    <a:p>
                      <a:pPr algn="ctr"/>
                      <a:r>
                        <a:rPr lang="ru-RU" sz="5400" dirty="0" smtClean="0">
                          <a:solidFill>
                            <a:schemeClr val="tx1"/>
                          </a:solidFill>
                          <a:latin typeface="Times New Roman" panose="02020603050405020304" pitchFamily="18" charset="0"/>
                          <a:cs typeface="Times New Roman" panose="02020603050405020304" pitchFamily="18" charset="0"/>
                        </a:rPr>
                        <a:t>революци</a:t>
                      </a:r>
                      <a:r>
                        <a:rPr lang="ru-RU" sz="5400" b="1" i="0" u="sng" dirty="0" smtClean="0">
                          <a:solidFill>
                            <a:srgbClr val="C00000"/>
                          </a:solidFill>
                          <a:latin typeface="Times New Roman" panose="02020603050405020304" pitchFamily="18" charset="0"/>
                          <a:cs typeface="Times New Roman" panose="02020603050405020304" pitchFamily="18" charset="0"/>
                        </a:rPr>
                        <a:t>онн</a:t>
                      </a:r>
                      <a:r>
                        <a:rPr lang="ru-RU" sz="5400" dirty="0" smtClean="0">
                          <a:solidFill>
                            <a:schemeClr val="tx1"/>
                          </a:solidFill>
                          <a:latin typeface="Times New Roman" panose="02020603050405020304" pitchFamily="18" charset="0"/>
                          <a:cs typeface="Times New Roman" panose="02020603050405020304" pitchFamily="18" charset="0"/>
                        </a:rPr>
                        <a:t>ый</a:t>
                      </a:r>
                      <a:endParaRPr lang="ru-RU" sz="54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r>
                        <a:rPr lang="ru-RU" sz="5400" dirty="0" smtClean="0">
                          <a:solidFill>
                            <a:schemeClr val="tx1"/>
                          </a:solidFill>
                          <a:latin typeface="Times New Roman" panose="02020603050405020304" pitchFamily="18" charset="0"/>
                          <a:cs typeface="Times New Roman" panose="02020603050405020304" pitchFamily="18" charset="0"/>
                        </a:rPr>
                        <a:t>солом</a:t>
                      </a:r>
                      <a:r>
                        <a:rPr lang="ru-RU" sz="5400" b="1" u="sng" dirty="0" smtClean="0">
                          <a:solidFill>
                            <a:srgbClr val="C00000"/>
                          </a:solidFill>
                          <a:latin typeface="Times New Roman" panose="02020603050405020304" pitchFamily="18" charset="0"/>
                          <a:cs typeface="Times New Roman" panose="02020603050405020304" pitchFamily="18" charset="0"/>
                        </a:rPr>
                        <a:t>енн</a:t>
                      </a:r>
                      <a:r>
                        <a:rPr lang="ru-RU" sz="5400" dirty="0" smtClean="0">
                          <a:solidFill>
                            <a:schemeClr val="tx1"/>
                          </a:solidFill>
                          <a:latin typeface="Times New Roman" panose="02020603050405020304" pitchFamily="18" charset="0"/>
                          <a:cs typeface="Times New Roman" panose="02020603050405020304" pitchFamily="18" charset="0"/>
                        </a:rPr>
                        <a:t>ый</a:t>
                      </a:r>
                      <a:endParaRPr lang="ru-RU" sz="5400" dirty="0">
                        <a:solidFill>
                          <a:schemeClr val="tx1"/>
                        </a:solidFill>
                        <a:latin typeface="Times New Roman" panose="02020603050405020304" pitchFamily="18" charset="0"/>
                        <a:cs typeface="Times New Roman" panose="02020603050405020304" pitchFamily="18" charset="0"/>
                      </a:endParaRPr>
                    </a:p>
                  </a:txBody>
                  <a:tcPr/>
                </a:tc>
                <a:tc>
                  <a:txBody>
                    <a:bodyPr/>
                    <a:lstStyle/>
                    <a:p>
                      <a:pPr algn="ctr"/>
                      <a:r>
                        <a:rPr lang="ru-RU" sz="5400" dirty="0" smtClean="0">
                          <a:solidFill>
                            <a:schemeClr val="tx1"/>
                          </a:solidFill>
                          <a:latin typeface="Times New Roman" panose="02020603050405020304" pitchFamily="18" charset="0"/>
                          <a:cs typeface="Times New Roman" panose="02020603050405020304" pitchFamily="18" charset="0"/>
                        </a:rPr>
                        <a:t>со</a:t>
                      </a:r>
                      <a:r>
                        <a:rPr lang="ru-RU" sz="5400" u="sng" dirty="0" smtClean="0">
                          <a:solidFill>
                            <a:srgbClr val="C00000"/>
                          </a:solidFill>
                          <a:latin typeface="Times New Roman" panose="02020603050405020304" pitchFamily="18" charset="0"/>
                          <a:cs typeface="Times New Roman" panose="02020603050405020304" pitchFamily="18" charset="0"/>
                        </a:rPr>
                        <a:t>нн</a:t>
                      </a:r>
                      <a:r>
                        <a:rPr lang="ru-RU" sz="5400" dirty="0" smtClean="0">
                          <a:solidFill>
                            <a:schemeClr val="tx1"/>
                          </a:solidFill>
                          <a:latin typeface="Times New Roman" panose="02020603050405020304" pitchFamily="18" charset="0"/>
                          <a:cs typeface="Times New Roman" panose="02020603050405020304" pitchFamily="18" charset="0"/>
                        </a:rPr>
                        <a:t>ый</a:t>
                      </a:r>
                      <a:endParaRPr lang="ru-RU" sz="540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568546008"/>
                  </a:ext>
                </a:extLst>
              </a:tr>
            </a:tbl>
          </a:graphicData>
        </a:graphic>
      </p:graphicFrame>
      <p:graphicFrame>
        <p:nvGraphicFramePr>
          <p:cNvPr id="5" name="Таблица 4"/>
          <p:cNvGraphicFramePr>
            <a:graphicFrameLocks noGrp="1"/>
          </p:cNvGraphicFramePr>
          <p:nvPr>
            <p:extLst>
              <p:ext uri="{D42A27DB-BD31-4B8C-83A1-F6EECF244321}">
                <p14:modId xmlns:p14="http://schemas.microsoft.com/office/powerpoint/2010/main" val="1024771113"/>
              </p:ext>
            </p:extLst>
          </p:nvPr>
        </p:nvGraphicFramePr>
        <p:xfrm>
          <a:off x="1509487" y="4725579"/>
          <a:ext cx="8128000" cy="2072640"/>
        </p:xfrm>
        <a:graphic>
          <a:graphicData uri="http://schemas.openxmlformats.org/drawingml/2006/table">
            <a:tbl>
              <a:tblPr firstRow="1" bandRow="1">
                <a:tableStyleId>{5C22544A-7EE6-4342-B048-85BDC9FD1C3A}</a:tableStyleId>
              </a:tblPr>
              <a:tblGrid>
                <a:gridCol w="8128000">
                  <a:extLst>
                    <a:ext uri="{9D8B030D-6E8A-4147-A177-3AD203B41FA5}">
                      <a16:colId xmlns:a16="http://schemas.microsoft.com/office/drawing/2014/main" val="3735393503"/>
                    </a:ext>
                  </a:extLst>
                </a:gridCol>
              </a:tblGrid>
              <a:tr h="370840">
                <a:tc>
                  <a:txBody>
                    <a:bodyPr/>
                    <a:lstStyle/>
                    <a:p>
                      <a:pPr algn="ctr"/>
                      <a:r>
                        <a:rPr lang="ru-RU" sz="2800" dirty="0" smtClean="0">
                          <a:solidFill>
                            <a:srgbClr val="C00000"/>
                          </a:solidFill>
                          <a:latin typeface="Times New Roman" panose="02020603050405020304" pitchFamily="18" charset="0"/>
                          <a:cs typeface="Times New Roman" panose="02020603050405020304" pitchFamily="18" charset="0"/>
                        </a:rPr>
                        <a:t>исключения</a:t>
                      </a:r>
                      <a:endParaRPr lang="ru-RU" sz="2800" dirty="0">
                        <a:solidFill>
                          <a:srgbClr val="C00000"/>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950004593"/>
                  </a:ext>
                </a:extLst>
              </a:tr>
              <a:tr h="370840">
                <a:tc>
                  <a:txBody>
                    <a:bodyPr/>
                    <a:lstStyle/>
                    <a:p>
                      <a:r>
                        <a:rPr lang="ru-RU" sz="2800" b="1" dirty="0" smtClean="0">
                          <a:latin typeface="Times New Roman" panose="02020603050405020304" pitchFamily="18" charset="0"/>
                          <a:cs typeface="Times New Roman" panose="02020603050405020304" pitchFamily="18" charset="0"/>
                        </a:rPr>
                        <a:t>Стекл</a:t>
                      </a:r>
                      <a:r>
                        <a:rPr lang="ru-RU" sz="2800" b="1" u="sng" dirty="0" smtClean="0">
                          <a:solidFill>
                            <a:srgbClr val="C00000"/>
                          </a:solidFill>
                          <a:latin typeface="Times New Roman" panose="02020603050405020304" pitchFamily="18" charset="0"/>
                          <a:cs typeface="Times New Roman" panose="02020603050405020304" pitchFamily="18" charset="0"/>
                        </a:rPr>
                        <a:t>янн</a:t>
                      </a:r>
                      <a:r>
                        <a:rPr lang="ru-RU" sz="2800" b="1" dirty="0" smtClean="0">
                          <a:latin typeface="Times New Roman" panose="02020603050405020304" pitchFamily="18" charset="0"/>
                          <a:cs typeface="Times New Roman" panose="02020603050405020304" pitchFamily="18" charset="0"/>
                        </a:rPr>
                        <a:t>ый</a:t>
                      </a:r>
                      <a:endParaRPr lang="ru-RU" sz="2800" b="1"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954579849"/>
                  </a:ext>
                </a:extLst>
              </a:tr>
              <a:tr h="370840">
                <a:tc>
                  <a:txBody>
                    <a:bodyPr/>
                    <a:lstStyle/>
                    <a:p>
                      <a:r>
                        <a:rPr lang="ru-RU" sz="2800" b="1" dirty="0" smtClean="0">
                          <a:latin typeface="Times New Roman" panose="02020603050405020304" pitchFamily="18" charset="0"/>
                          <a:cs typeface="Times New Roman" panose="02020603050405020304" pitchFamily="18" charset="0"/>
                        </a:rPr>
                        <a:t>Олов</a:t>
                      </a:r>
                      <a:r>
                        <a:rPr lang="ru-RU" sz="2800" b="1" i="0" u="sng" dirty="0" smtClean="0">
                          <a:solidFill>
                            <a:srgbClr val="C00000"/>
                          </a:solidFill>
                          <a:latin typeface="Times New Roman" panose="02020603050405020304" pitchFamily="18" charset="0"/>
                          <a:cs typeface="Times New Roman" panose="02020603050405020304" pitchFamily="18" charset="0"/>
                        </a:rPr>
                        <a:t>янн</a:t>
                      </a:r>
                      <a:r>
                        <a:rPr lang="ru-RU" sz="2800" b="1" dirty="0" smtClean="0">
                          <a:latin typeface="Times New Roman" panose="02020603050405020304" pitchFamily="18" charset="0"/>
                          <a:cs typeface="Times New Roman" panose="02020603050405020304" pitchFamily="18" charset="0"/>
                        </a:rPr>
                        <a:t>ый     </a:t>
                      </a:r>
                      <a:r>
                        <a:rPr lang="ru-RU" sz="2800" b="1" i="1" u="sng" dirty="0" smtClean="0">
                          <a:solidFill>
                            <a:srgbClr val="C00000"/>
                          </a:solidFill>
                          <a:latin typeface="Times New Roman" panose="02020603050405020304" pitchFamily="18" charset="0"/>
                          <a:cs typeface="Times New Roman" panose="02020603050405020304" pitchFamily="18" charset="0"/>
                        </a:rPr>
                        <a:t>Но!   Ветр</a:t>
                      </a:r>
                      <a:r>
                        <a:rPr lang="ru-RU" sz="2800" b="1" i="0" u="none" dirty="0" smtClean="0">
                          <a:solidFill>
                            <a:srgbClr val="C00000"/>
                          </a:solidFill>
                          <a:latin typeface="Times New Roman" panose="02020603050405020304" pitchFamily="18" charset="0"/>
                          <a:cs typeface="Times New Roman" panose="02020603050405020304" pitchFamily="18" charset="0"/>
                        </a:rPr>
                        <a:t>ен</a:t>
                      </a:r>
                      <a:r>
                        <a:rPr lang="ru-RU" sz="2800" b="1" i="1" u="sng" dirty="0" smtClean="0">
                          <a:solidFill>
                            <a:srgbClr val="C00000"/>
                          </a:solidFill>
                          <a:latin typeface="Times New Roman" panose="02020603050405020304" pitchFamily="18" charset="0"/>
                          <a:cs typeface="Times New Roman" panose="02020603050405020304" pitchFamily="18" charset="0"/>
                        </a:rPr>
                        <a:t>ый</a:t>
                      </a:r>
                      <a:endParaRPr lang="ru-RU" sz="2800" b="1" i="1" u="sng" dirty="0">
                        <a:solidFill>
                          <a:srgbClr val="C00000"/>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396333443"/>
                  </a:ext>
                </a:extLst>
              </a:tr>
              <a:tr h="370840">
                <a:tc>
                  <a:txBody>
                    <a:bodyPr/>
                    <a:lstStyle/>
                    <a:p>
                      <a:r>
                        <a:rPr lang="ru-RU" sz="2800" b="1" dirty="0" smtClean="0">
                          <a:latin typeface="Times New Roman" panose="02020603050405020304" pitchFamily="18" charset="0"/>
                          <a:cs typeface="Times New Roman" panose="02020603050405020304" pitchFamily="18" charset="0"/>
                        </a:rPr>
                        <a:t>Дерев</a:t>
                      </a:r>
                      <a:r>
                        <a:rPr lang="ru-RU" sz="2800" b="1" u="sng" dirty="0" smtClean="0">
                          <a:solidFill>
                            <a:srgbClr val="C00000"/>
                          </a:solidFill>
                          <a:latin typeface="Times New Roman" panose="02020603050405020304" pitchFamily="18" charset="0"/>
                          <a:cs typeface="Times New Roman" panose="02020603050405020304" pitchFamily="18" charset="0"/>
                        </a:rPr>
                        <a:t>янн</a:t>
                      </a:r>
                      <a:r>
                        <a:rPr lang="ru-RU" sz="2800" b="1" dirty="0" smtClean="0">
                          <a:latin typeface="Times New Roman" panose="02020603050405020304" pitchFamily="18" charset="0"/>
                          <a:cs typeface="Times New Roman" panose="02020603050405020304" pitchFamily="18" charset="0"/>
                        </a:rPr>
                        <a:t>ый</a:t>
                      </a:r>
                      <a:endParaRPr lang="ru-RU" sz="2800" b="1"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598496111"/>
                  </a:ext>
                </a:extLst>
              </a:tr>
            </a:tbl>
          </a:graphicData>
        </a:graphic>
      </p:graphicFrame>
    </p:spTree>
    <p:extLst>
      <p:ext uri="{BB962C8B-B14F-4D97-AF65-F5344CB8AC3E}">
        <p14:creationId xmlns:p14="http://schemas.microsoft.com/office/powerpoint/2010/main" val="1443696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solidFill>
                  <a:srgbClr val="C00000"/>
                </a:solidFill>
                <a:latin typeface="Times New Roman" panose="02020603050405020304" pitchFamily="18" charset="0"/>
                <a:cs typeface="Times New Roman" panose="02020603050405020304" pitchFamily="18" charset="0"/>
              </a:rPr>
              <a:t>Игра «Третий лишний»</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lstStyle/>
          <a:p>
            <a:r>
              <a:rPr lang="ru-RU" sz="4400" b="1" dirty="0" smtClean="0"/>
              <a:t>1</a:t>
            </a:r>
            <a:r>
              <a:rPr lang="ru-RU" sz="4800" b="1" dirty="0" smtClean="0">
                <a:latin typeface="Times New Roman" panose="02020603050405020304" pitchFamily="18" charset="0"/>
                <a:cs typeface="Times New Roman" panose="02020603050405020304" pitchFamily="18" charset="0"/>
              </a:rPr>
              <a:t>. Журавли…</a:t>
            </a:r>
            <a:r>
              <a:rPr lang="ru-RU" sz="4800" b="1" dirty="0" err="1" smtClean="0">
                <a:latin typeface="Times New Roman" panose="02020603050405020304" pitchFamily="18" charset="0"/>
                <a:cs typeface="Times New Roman" panose="02020603050405020304" pitchFamily="18" charset="0"/>
              </a:rPr>
              <a:t>ый</a:t>
            </a:r>
            <a:endParaRPr lang="ru-RU" sz="4800" b="1" dirty="0" smtClean="0">
              <a:latin typeface="Times New Roman" panose="02020603050405020304" pitchFamily="18" charset="0"/>
              <a:cs typeface="Times New Roman" panose="02020603050405020304" pitchFamily="18" charset="0"/>
            </a:endParaRPr>
          </a:p>
          <a:p>
            <a:r>
              <a:rPr lang="ru-RU" sz="4800" b="1" dirty="0" smtClean="0">
                <a:latin typeface="Times New Roman" panose="02020603050405020304" pitchFamily="18" charset="0"/>
                <a:cs typeface="Times New Roman" panose="02020603050405020304" pitchFamily="18" charset="0"/>
              </a:rPr>
              <a:t>2.Безветре…</a:t>
            </a:r>
            <a:r>
              <a:rPr lang="ru-RU" sz="4800" b="1" dirty="0" err="1" smtClean="0">
                <a:latin typeface="Times New Roman" panose="02020603050405020304" pitchFamily="18" charset="0"/>
                <a:cs typeface="Times New Roman" panose="02020603050405020304" pitchFamily="18" charset="0"/>
              </a:rPr>
              <a:t>ый</a:t>
            </a:r>
            <a:endParaRPr lang="ru-RU" sz="4800" b="1" dirty="0" smtClean="0">
              <a:latin typeface="Times New Roman" panose="02020603050405020304" pitchFamily="18" charset="0"/>
              <a:cs typeface="Times New Roman" panose="02020603050405020304" pitchFamily="18" charset="0"/>
            </a:endParaRPr>
          </a:p>
          <a:p>
            <a:r>
              <a:rPr lang="ru-RU" sz="4800" b="1" dirty="0" smtClean="0">
                <a:latin typeface="Times New Roman" panose="02020603050405020304" pitchFamily="18" charset="0"/>
                <a:cs typeface="Times New Roman" panose="02020603050405020304" pitchFamily="18" charset="0"/>
              </a:rPr>
              <a:t>3.Деревя…</a:t>
            </a:r>
            <a:r>
              <a:rPr lang="ru-RU" sz="4800" b="1" dirty="0" err="1" smtClean="0">
                <a:latin typeface="Times New Roman" panose="02020603050405020304" pitchFamily="18" charset="0"/>
                <a:cs typeface="Times New Roman" panose="02020603050405020304" pitchFamily="18" charset="0"/>
              </a:rPr>
              <a:t>ый</a:t>
            </a:r>
            <a:endParaRPr lang="ru-RU" sz="4800" b="1" dirty="0" smtClean="0">
              <a:latin typeface="Times New Roman" panose="02020603050405020304" pitchFamily="18" charset="0"/>
              <a:cs typeface="Times New Roman" panose="02020603050405020304" pitchFamily="18" charset="0"/>
            </a:endParaRPr>
          </a:p>
          <a:p>
            <a:r>
              <a:rPr lang="ru-RU" sz="4800" b="1" dirty="0" smtClean="0">
                <a:latin typeface="Times New Roman" panose="02020603050405020304" pitchFamily="18" charset="0"/>
                <a:cs typeface="Times New Roman" panose="02020603050405020304" pitchFamily="18" charset="0"/>
              </a:rPr>
              <a:t>Определите разряд этих прилагательных </a:t>
            </a:r>
            <a:endParaRPr lang="ru-RU" sz="4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56523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solidFill>
                  <a:srgbClr val="C00000"/>
                </a:solidFill>
                <a:latin typeface="Times New Roman" panose="02020603050405020304" pitchFamily="18" charset="0"/>
                <a:cs typeface="Times New Roman" panose="02020603050405020304" pitchFamily="18" charset="0"/>
              </a:rPr>
              <a:t>Третий лишний</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lstStyle/>
          <a:p>
            <a:r>
              <a:rPr lang="ru-RU" sz="5400" b="1" dirty="0" smtClean="0">
                <a:latin typeface="Times New Roman" panose="02020603050405020304" pitchFamily="18" charset="0"/>
                <a:cs typeface="Times New Roman" panose="02020603050405020304" pitchFamily="18" charset="0"/>
              </a:rPr>
              <a:t>Муравьи…</a:t>
            </a:r>
            <a:r>
              <a:rPr lang="ru-RU" sz="5400" b="1" dirty="0" err="1" smtClean="0">
                <a:latin typeface="Times New Roman" panose="02020603050405020304" pitchFamily="18" charset="0"/>
                <a:cs typeface="Times New Roman" panose="02020603050405020304" pitchFamily="18" charset="0"/>
              </a:rPr>
              <a:t>ый</a:t>
            </a:r>
            <a:endParaRPr lang="ru-RU" sz="5400" b="1" dirty="0" smtClean="0">
              <a:latin typeface="Times New Roman" panose="02020603050405020304" pitchFamily="18" charset="0"/>
              <a:cs typeface="Times New Roman" panose="02020603050405020304" pitchFamily="18" charset="0"/>
            </a:endParaRPr>
          </a:p>
          <a:p>
            <a:r>
              <a:rPr lang="ru-RU" sz="5400" b="1" dirty="0" err="1" smtClean="0">
                <a:latin typeface="Times New Roman" panose="02020603050405020304" pitchFamily="18" charset="0"/>
                <a:cs typeface="Times New Roman" panose="02020603050405020304" pitchFamily="18" charset="0"/>
              </a:rPr>
              <a:t>Тума</a:t>
            </a:r>
            <a:r>
              <a:rPr lang="ru-RU" sz="5400" b="1" dirty="0" smtClean="0">
                <a:latin typeface="Times New Roman" panose="02020603050405020304" pitchFamily="18" charset="0"/>
                <a:cs typeface="Times New Roman" panose="02020603050405020304" pitchFamily="18" charset="0"/>
              </a:rPr>
              <a:t>…</a:t>
            </a:r>
            <a:r>
              <a:rPr lang="ru-RU" sz="5400" b="1" dirty="0" err="1" smtClean="0">
                <a:latin typeface="Times New Roman" panose="02020603050405020304" pitchFamily="18" charset="0"/>
                <a:cs typeface="Times New Roman" panose="02020603050405020304" pitchFamily="18" charset="0"/>
              </a:rPr>
              <a:t>ый</a:t>
            </a:r>
            <a:endParaRPr lang="ru-RU" sz="5400" b="1" dirty="0" smtClean="0">
              <a:latin typeface="Times New Roman" panose="02020603050405020304" pitchFamily="18" charset="0"/>
              <a:cs typeface="Times New Roman" panose="02020603050405020304" pitchFamily="18" charset="0"/>
            </a:endParaRPr>
          </a:p>
          <a:p>
            <a:r>
              <a:rPr lang="ru-RU" sz="5400" b="1" dirty="0" smtClean="0">
                <a:latin typeface="Times New Roman" panose="02020603050405020304" pitchFamily="18" charset="0"/>
                <a:cs typeface="Times New Roman" panose="02020603050405020304" pitchFamily="18" charset="0"/>
              </a:rPr>
              <a:t>Серебря…</a:t>
            </a:r>
            <a:r>
              <a:rPr lang="ru-RU" sz="5400" b="1" dirty="0" err="1" smtClean="0">
                <a:latin typeface="Times New Roman" panose="02020603050405020304" pitchFamily="18" charset="0"/>
                <a:cs typeface="Times New Roman" panose="02020603050405020304" pitchFamily="18" charset="0"/>
              </a:rPr>
              <a:t>ый</a:t>
            </a:r>
            <a:endParaRPr lang="ru-RU" sz="5400" b="1" dirty="0" smtClean="0">
              <a:latin typeface="Times New Roman" panose="02020603050405020304" pitchFamily="18" charset="0"/>
              <a:cs typeface="Times New Roman" panose="02020603050405020304" pitchFamily="18" charset="0"/>
            </a:endParaRPr>
          </a:p>
          <a:p>
            <a:r>
              <a:rPr lang="ru-RU" sz="5400" b="1" dirty="0" smtClean="0">
                <a:latin typeface="Times New Roman" panose="02020603050405020304" pitchFamily="18" charset="0"/>
                <a:cs typeface="Times New Roman" panose="02020603050405020304" pitchFamily="18" charset="0"/>
              </a:rPr>
              <a:t>Определите разряд этих прилагательных </a:t>
            </a:r>
          </a:p>
          <a:p>
            <a:endParaRPr lang="ru-RU" sz="5400" b="1" dirty="0" smtClean="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4924189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solidFill>
                  <a:srgbClr val="C00000"/>
                </a:solidFill>
                <a:latin typeface="Times New Roman" panose="02020603050405020304" pitchFamily="18" charset="0"/>
                <a:cs typeface="Times New Roman" panose="02020603050405020304" pitchFamily="18" charset="0"/>
              </a:rPr>
              <a:t>Произношение имён прилагательных </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rmAutofit fontScale="70000" lnSpcReduction="20000"/>
          </a:bodyPr>
          <a:lstStyle/>
          <a:p>
            <a:r>
              <a:rPr lang="ru-RU" sz="3300" b="1" dirty="0" err="1">
                <a:latin typeface="Times New Roman" panose="02020603050405020304" pitchFamily="18" charset="0"/>
                <a:cs typeface="Times New Roman" panose="02020603050405020304" pitchFamily="18" charset="0"/>
              </a:rPr>
              <a:t>Еёшний</a:t>
            </a:r>
            <a:r>
              <a:rPr lang="ru-RU" sz="3300" b="1" dirty="0">
                <a:latin typeface="Times New Roman" panose="02020603050405020304" pitchFamily="18" charset="0"/>
                <a:cs typeface="Times New Roman" panose="02020603050405020304" pitchFamily="18" charset="0"/>
              </a:rPr>
              <a:t> и </a:t>
            </a:r>
            <a:r>
              <a:rPr lang="ru-RU" sz="3300" b="1" dirty="0" err="1">
                <a:latin typeface="Times New Roman" panose="02020603050405020304" pitchFamily="18" charset="0"/>
                <a:cs typeface="Times New Roman" panose="02020603050405020304" pitchFamily="18" charset="0"/>
              </a:rPr>
              <a:t>Евоный</a:t>
            </a:r>
            <a:r>
              <a:rPr lang="ru-RU" sz="3300" b="1" dirty="0">
                <a:latin typeface="Times New Roman" panose="02020603050405020304" pitchFamily="18" charset="0"/>
                <a:cs typeface="Times New Roman" panose="02020603050405020304" pitchFamily="18" charset="0"/>
              </a:rPr>
              <a:t>…</a:t>
            </a:r>
            <a:br>
              <a:rPr lang="ru-RU" sz="3300" b="1" dirty="0">
                <a:latin typeface="Times New Roman" panose="02020603050405020304" pitchFamily="18" charset="0"/>
                <a:cs typeface="Times New Roman" panose="02020603050405020304" pitchFamily="18" charset="0"/>
              </a:rPr>
            </a:br>
            <a:r>
              <a:rPr lang="ru-RU" sz="3300" b="1" dirty="0">
                <a:latin typeface="Times New Roman" panose="02020603050405020304" pitchFamily="18" charset="0"/>
                <a:cs typeface="Times New Roman" panose="02020603050405020304" pitchFamily="18" charset="0"/>
              </a:rPr>
              <a:t/>
            </a:r>
            <a:br>
              <a:rPr lang="ru-RU" sz="3300" b="1" dirty="0">
                <a:latin typeface="Times New Roman" panose="02020603050405020304" pitchFamily="18" charset="0"/>
                <a:cs typeface="Times New Roman" panose="02020603050405020304" pitchFamily="18" charset="0"/>
              </a:rPr>
            </a:br>
            <a:r>
              <a:rPr lang="ru-RU" sz="3300" b="1" dirty="0" err="1">
                <a:latin typeface="Times New Roman" panose="02020603050405020304" pitchFamily="18" charset="0"/>
                <a:cs typeface="Times New Roman" panose="02020603050405020304" pitchFamily="18" charset="0"/>
              </a:rPr>
              <a:t>Еёшний</a:t>
            </a:r>
            <a:r>
              <a:rPr lang="ru-RU" sz="3300" b="1" dirty="0">
                <a:latin typeface="Times New Roman" panose="02020603050405020304" pitchFamily="18" charset="0"/>
                <a:cs typeface="Times New Roman" panose="02020603050405020304" pitchFamily="18" charset="0"/>
              </a:rPr>
              <a:t> и </a:t>
            </a:r>
            <a:r>
              <a:rPr lang="ru-RU" sz="3300" b="1" dirty="0" err="1">
                <a:latin typeface="Times New Roman" panose="02020603050405020304" pitchFamily="18" charset="0"/>
                <a:cs typeface="Times New Roman" panose="02020603050405020304" pitchFamily="18" charset="0"/>
              </a:rPr>
              <a:t>Евоный</a:t>
            </a:r>
            <a:r>
              <a:rPr lang="ru-RU" sz="3300" b="1" dirty="0">
                <a:latin typeface="Times New Roman" panose="02020603050405020304" pitchFamily="18" charset="0"/>
                <a:cs typeface="Times New Roman" panose="02020603050405020304" pitchFamily="18" charset="0"/>
              </a:rPr>
              <a:t/>
            </a:r>
            <a:br>
              <a:rPr lang="ru-RU" sz="3300" b="1" dirty="0">
                <a:latin typeface="Times New Roman" panose="02020603050405020304" pitchFamily="18" charset="0"/>
                <a:cs typeface="Times New Roman" panose="02020603050405020304" pitchFamily="18" charset="0"/>
              </a:rPr>
            </a:br>
            <a:r>
              <a:rPr lang="ru-RU" sz="3300" b="1" dirty="0">
                <a:latin typeface="Times New Roman" panose="02020603050405020304" pitchFamily="18" charset="0"/>
                <a:cs typeface="Times New Roman" panose="02020603050405020304" pitchFamily="18" charset="0"/>
              </a:rPr>
              <a:t>Гуляли по вагонам:</a:t>
            </a:r>
            <a:br>
              <a:rPr lang="ru-RU" sz="3300" b="1" dirty="0">
                <a:latin typeface="Times New Roman" panose="02020603050405020304" pitchFamily="18" charset="0"/>
                <a:cs typeface="Times New Roman" panose="02020603050405020304" pitchFamily="18" charset="0"/>
              </a:rPr>
            </a:br>
            <a:r>
              <a:rPr lang="ru-RU" sz="3300" b="1" dirty="0">
                <a:latin typeface="Times New Roman" panose="02020603050405020304" pitchFamily="18" charset="0"/>
                <a:cs typeface="Times New Roman" panose="02020603050405020304" pitchFamily="18" charset="0"/>
              </a:rPr>
              <a:t>"Ну, </a:t>
            </a:r>
            <a:r>
              <a:rPr lang="ru-RU" sz="3300" b="1" dirty="0" err="1">
                <a:latin typeface="Times New Roman" panose="02020603050405020304" pitchFamily="18" charset="0"/>
                <a:cs typeface="Times New Roman" panose="02020603050405020304" pitchFamily="18" charset="0"/>
              </a:rPr>
              <a:t>чо</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када</a:t>
            </a:r>
            <a:r>
              <a:rPr lang="ru-RU" sz="3300" b="1" dirty="0">
                <a:latin typeface="Times New Roman" panose="02020603050405020304" pitchFamily="18" charset="0"/>
                <a:cs typeface="Times New Roman" panose="02020603050405020304" pitchFamily="18" charset="0"/>
              </a:rPr>
              <a:t> </a:t>
            </a:r>
            <a:r>
              <a:rPr lang="ru-RU" sz="3300" b="1" dirty="0" err="1">
                <a:latin typeface="Times New Roman" panose="02020603050405020304" pitchFamily="18" charset="0"/>
                <a:cs typeface="Times New Roman" panose="02020603050405020304" pitchFamily="18" charset="0"/>
              </a:rPr>
              <a:t>позвОнишь</a:t>
            </a:r>
            <a:r>
              <a:rPr lang="ru-RU" sz="3300" b="1" dirty="0">
                <a:latin typeface="Times New Roman" panose="02020603050405020304" pitchFamily="18" charset="0"/>
                <a:cs typeface="Times New Roman" panose="02020603050405020304" pitchFamily="18" charset="0"/>
              </a:rPr>
              <a:t>?"</a:t>
            </a:r>
            <a:br>
              <a:rPr lang="ru-RU" sz="3300" b="1" dirty="0">
                <a:latin typeface="Times New Roman" panose="02020603050405020304" pitchFamily="18" charset="0"/>
                <a:cs typeface="Times New Roman" panose="02020603050405020304" pitchFamily="18" charset="0"/>
              </a:rPr>
            </a:br>
            <a:r>
              <a:rPr lang="ru-RU" sz="3300" b="1" dirty="0">
                <a:latin typeface="Times New Roman" panose="02020603050405020304" pitchFamily="18" charset="0"/>
                <a:cs typeface="Times New Roman" panose="02020603050405020304" pitchFamily="18" charset="0"/>
              </a:rPr>
              <a:t>"</a:t>
            </a:r>
            <a:r>
              <a:rPr lang="ru-RU" sz="3300" b="1" dirty="0" err="1">
                <a:latin typeface="Times New Roman" panose="02020603050405020304" pitchFamily="18" charset="0"/>
                <a:cs typeface="Times New Roman" panose="02020603050405020304" pitchFamily="18" charset="0"/>
              </a:rPr>
              <a:t>Када</a:t>
            </a:r>
            <a:r>
              <a:rPr lang="ru-RU" sz="3300" b="1" dirty="0">
                <a:latin typeface="Times New Roman" panose="02020603050405020304" pitchFamily="18" charset="0"/>
                <a:cs typeface="Times New Roman" panose="02020603050405020304" pitchFamily="18" charset="0"/>
              </a:rPr>
              <a:t> меня догонишь..."</a:t>
            </a:r>
            <a:br>
              <a:rPr lang="ru-RU" sz="3300" b="1" dirty="0">
                <a:latin typeface="Times New Roman" panose="02020603050405020304" pitchFamily="18" charset="0"/>
                <a:cs typeface="Times New Roman" panose="02020603050405020304" pitchFamily="18" charset="0"/>
              </a:rPr>
            </a:br>
            <a:r>
              <a:rPr lang="ru-RU" sz="3300" b="1" dirty="0">
                <a:latin typeface="Times New Roman" panose="02020603050405020304" pitchFamily="18" charset="0"/>
                <a:cs typeface="Times New Roman" panose="02020603050405020304" pitchFamily="18" charset="0"/>
              </a:rPr>
              <a:t>В </a:t>
            </a:r>
            <a:r>
              <a:rPr lang="ru-RU" sz="3300" b="1" dirty="0" err="1">
                <a:latin typeface="Times New Roman" panose="02020603050405020304" pitchFamily="18" charset="0"/>
                <a:cs typeface="Times New Roman" panose="02020603050405020304" pitchFamily="18" charset="0"/>
              </a:rPr>
              <a:t>транвае</a:t>
            </a:r>
            <a:r>
              <a:rPr lang="ru-RU" sz="3300" b="1" dirty="0">
                <a:latin typeface="Times New Roman" panose="02020603050405020304" pitchFamily="18" charset="0"/>
                <a:cs typeface="Times New Roman" panose="02020603050405020304" pitchFamily="18" charset="0"/>
              </a:rPr>
              <a:t> сорок первом</a:t>
            </a:r>
            <a:br>
              <a:rPr lang="ru-RU" sz="3300" b="1" dirty="0">
                <a:latin typeface="Times New Roman" panose="02020603050405020304" pitchFamily="18" charset="0"/>
                <a:cs typeface="Times New Roman" panose="02020603050405020304" pitchFamily="18" charset="0"/>
              </a:rPr>
            </a:br>
            <a:r>
              <a:rPr lang="ru-RU" sz="3300" b="1" dirty="0" err="1">
                <a:latin typeface="Times New Roman" panose="02020603050405020304" pitchFamily="18" charset="0"/>
                <a:cs typeface="Times New Roman" panose="02020603050405020304" pitchFamily="18" charset="0"/>
              </a:rPr>
              <a:t>ЛюдЯм</a:t>
            </a:r>
            <a:r>
              <a:rPr lang="ru-RU" sz="3300" b="1" dirty="0">
                <a:latin typeface="Times New Roman" panose="02020603050405020304" pitchFamily="18" charset="0"/>
                <a:cs typeface="Times New Roman" panose="02020603050405020304" pitchFamily="18" charset="0"/>
              </a:rPr>
              <a:t> трепали нервы,</a:t>
            </a:r>
            <a:br>
              <a:rPr lang="ru-RU" sz="3300" b="1" dirty="0">
                <a:latin typeface="Times New Roman" panose="02020603050405020304" pitchFamily="18" charset="0"/>
                <a:cs typeface="Times New Roman" panose="02020603050405020304" pitchFamily="18" charset="0"/>
              </a:rPr>
            </a:br>
            <a:r>
              <a:rPr lang="ru-RU" sz="3300" b="1" dirty="0" err="1">
                <a:latin typeface="Times New Roman" panose="02020603050405020304" pitchFamily="18" charset="0"/>
                <a:cs typeface="Times New Roman" panose="02020603050405020304" pitchFamily="18" charset="0"/>
              </a:rPr>
              <a:t>Канпотом</a:t>
            </a:r>
            <a:r>
              <a:rPr lang="ru-RU" sz="3300" b="1" dirty="0">
                <a:latin typeface="Times New Roman" panose="02020603050405020304" pitchFamily="18" charset="0"/>
                <a:cs typeface="Times New Roman" panose="02020603050405020304" pitchFamily="18" charset="0"/>
              </a:rPr>
              <a:t> не </a:t>
            </a:r>
            <a:r>
              <a:rPr lang="ru-RU" sz="3300" b="1" dirty="0" err="1">
                <a:latin typeface="Times New Roman" panose="02020603050405020304" pitchFamily="18" charset="0"/>
                <a:cs typeface="Times New Roman" panose="02020603050405020304" pitchFamily="18" charset="0"/>
              </a:rPr>
              <a:t>напИлись</a:t>
            </a:r>
            <a:r>
              <a:rPr lang="ru-RU" sz="3300" b="1" dirty="0">
                <a:latin typeface="Times New Roman" panose="02020603050405020304" pitchFamily="18" charset="0"/>
                <a:cs typeface="Times New Roman" panose="02020603050405020304" pitchFamily="18" charset="0"/>
              </a:rPr>
              <a:t>,</a:t>
            </a:r>
            <a:br>
              <a:rPr lang="ru-RU" sz="3300" b="1" dirty="0">
                <a:latin typeface="Times New Roman" panose="02020603050405020304" pitchFamily="18" charset="0"/>
                <a:cs typeface="Times New Roman" panose="02020603050405020304" pitchFamily="18" charset="0"/>
              </a:rPr>
            </a:br>
            <a:r>
              <a:rPr lang="ru-RU" sz="3300" b="1" dirty="0">
                <a:latin typeface="Times New Roman" panose="02020603050405020304" pitchFamily="18" charset="0"/>
                <a:cs typeface="Times New Roman" panose="02020603050405020304" pitchFamily="18" charset="0"/>
              </a:rPr>
              <a:t>А рассуждать пустились...</a:t>
            </a:r>
            <a:br>
              <a:rPr lang="ru-RU" sz="3300" b="1" dirty="0">
                <a:latin typeface="Times New Roman" panose="02020603050405020304" pitchFamily="18" charset="0"/>
                <a:cs typeface="Times New Roman" panose="02020603050405020304" pitchFamily="18" charset="0"/>
              </a:rPr>
            </a:br>
            <a:r>
              <a:rPr lang="ru-RU" sz="3300" b="1" dirty="0">
                <a:latin typeface="Times New Roman" panose="02020603050405020304" pitchFamily="18" charset="0"/>
                <a:cs typeface="Times New Roman" panose="02020603050405020304" pitchFamily="18" charset="0"/>
              </a:rPr>
              <a:t/>
            </a:r>
            <a:br>
              <a:rPr lang="ru-RU" sz="3300" b="1" dirty="0">
                <a:latin typeface="Times New Roman" panose="02020603050405020304" pitchFamily="18" charset="0"/>
                <a:cs typeface="Times New Roman" panose="02020603050405020304" pitchFamily="18" charset="0"/>
              </a:rPr>
            </a:br>
            <a:r>
              <a:rPr lang="ru-RU" sz="3300" b="1" dirty="0">
                <a:latin typeface="Times New Roman" panose="02020603050405020304" pitchFamily="18" charset="0"/>
                <a:cs typeface="Times New Roman" panose="02020603050405020304" pitchFamily="18" charset="0"/>
              </a:rPr>
              <a:t>Язык, простите, русский</a:t>
            </a:r>
            <a:br>
              <a:rPr lang="ru-RU" sz="3300" b="1" dirty="0">
                <a:latin typeface="Times New Roman" panose="02020603050405020304" pitchFamily="18" charset="0"/>
                <a:cs typeface="Times New Roman" panose="02020603050405020304" pitchFamily="18" charset="0"/>
              </a:rPr>
            </a:br>
            <a:r>
              <a:rPr lang="ru-RU" sz="3300" b="1" dirty="0">
                <a:latin typeface="Times New Roman" panose="02020603050405020304" pitchFamily="18" charset="0"/>
                <a:cs typeface="Times New Roman" panose="02020603050405020304" pitchFamily="18" charset="0"/>
              </a:rPr>
              <a:t>Не выдержит нагрузки...</a:t>
            </a:r>
          </a:p>
          <a:p>
            <a:r>
              <a:rPr lang="ru-RU" sz="3300" b="1" i="1" dirty="0">
                <a:latin typeface="Times New Roman" panose="02020603050405020304" pitchFamily="18" charset="0"/>
                <a:cs typeface="Times New Roman" panose="02020603050405020304" pitchFamily="18" charset="0"/>
              </a:rPr>
              <a:t>(Е. Панова-Синченко )</a:t>
            </a:r>
            <a:endParaRPr lang="ru-RU" sz="3300" b="1" dirty="0">
              <a:latin typeface="Times New Roman" panose="02020603050405020304" pitchFamily="18" charset="0"/>
              <a:cs typeface="Times New Roman" panose="02020603050405020304" pitchFamily="18" charset="0"/>
            </a:endParaRPr>
          </a:p>
          <a:p>
            <a:r>
              <a:rPr lang="ru-RU" sz="3300" b="1" dirty="0">
                <a:latin typeface="Times New Roman" panose="02020603050405020304" pitchFamily="18" charset="0"/>
                <a:cs typeface="Times New Roman" panose="02020603050405020304" pitchFamily="18" charset="0"/>
              </a:rPr>
              <a:t> </a:t>
            </a:r>
          </a:p>
          <a:p>
            <a:endParaRPr lang="ru-RU" dirty="0"/>
          </a:p>
        </p:txBody>
      </p:sp>
    </p:spTree>
    <p:extLst>
      <p:ext uri="{BB962C8B-B14F-4D97-AF65-F5344CB8AC3E}">
        <p14:creationId xmlns:p14="http://schemas.microsoft.com/office/powerpoint/2010/main" val="11914011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solidFill>
                  <a:srgbClr val="C00000"/>
                </a:solidFill>
                <a:latin typeface="Times New Roman" panose="02020603050405020304" pitchFamily="18" charset="0"/>
                <a:cs typeface="Times New Roman" panose="02020603050405020304" pitchFamily="18" charset="0"/>
              </a:rPr>
              <a:t>Новое!</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502228"/>
            <a:ext cx="10931434" cy="4898571"/>
          </a:xfrm>
        </p:spPr>
        <p:txBody>
          <a:bodyPr>
            <a:normAutofit/>
          </a:bodyPr>
          <a:lstStyle/>
          <a:p>
            <a:r>
              <a:rPr lang="ru-RU" b="1" dirty="0" smtClean="0">
                <a:latin typeface="Times New Roman" panose="02020603050405020304" pitchFamily="18" charset="0"/>
                <a:cs typeface="Times New Roman" panose="02020603050405020304" pitchFamily="18" charset="0"/>
              </a:rPr>
              <a:t>В </a:t>
            </a:r>
            <a:r>
              <a:rPr lang="ru-RU" b="1" dirty="0">
                <a:latin typeface="Times New Roman" panose="02020603050405020304" pitchFamily="18" charset="0"/>
                <a:cs typeface="Times New Roman" panose="02020603050405020304" pitchFamily="18" charset="0"/>
              </a:rPr>
              <a:t>современном русском языке есть немало полных имён прилагательных с неустойчивым ударением. Говорят, например, </a:t>
            </a:r>
            <a:r>
              <a:rPr lang="ru-RU" b="1" dirty="0" err="1">
                <a:latin typeface="Times New Roman" panose="02020603050405020304" pitchFamily="18" charset="0"/>
                <a:cs typeface="Times New Roman" panose="02020603050405020304" pitchFamily="18" charset="0"/>
              </a:rPr>
              <a:t>кружковОй</a:t>
            </a:r>
            <a:r>
              <a:rPr lang="ru-RU" b="1" dirty="0">
                <a:latin typeface="Times New Roman" panose="02020603050405020304" pitchFamily="18" charset="0"/>
                <a:cs typeface="Times New Roman" panose="02020603050405020304" pitchFamily="18" charset="0"/>
              </a:rPr>
              <a:t> и </a:t>
            </a:r>
            <a:r>
              <a:rPr lang="ru-RU" b="1" dirty="0" err="1">
                <a:latin typeface="Times New Roman" panose="02020603050405020304" pitchFamily="18" charset="0"/>
                <a:cs typeface="Times New Roman" panose="02020603050405020304" pitchFamily="18" charset="0"/>
              </a:rPr>
              <a:t>кружкОвый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мУскулистый</a:t>
            </a:r>
            <a:r>
              <a:rPr lang="ru-RU" b="1" dirty="0">
                <a:latin typeface="Times New Roman" panose="02020603050405020304" pitchFamily="18" charset="0"/>
                <a:cs typeface="Times New Roman" panose="02020603050405020304" pitchFamily="18" charset="0"/>
              </a:rPr>
              <a:t> и </a:t>
            </a:r>
            <a:r>
              <a:rPr lang="ru-RU" b="1" dirty="0" err="1">
                <a:latin typeface="Times New Roman" panose="02020603050405020304" pitchFamily="18" charset="0"/>
                <a:cs typeface="Times New Roman" panose="02020603050405020304" pitchFamily="18" charset="0"/>
              </a:rPr>
              <a:t>мускулИстый</a:t>
            </a:r>
            <a:r>
              <a:rPr lang="ru-RU" b="1" dirty="0">
                <a:latin typeface="Times New Roman" panose="02020603050405020304" pitchFamily="18" charset="0"/>
                <a:cs typeface="Times New Roman" panose="02020603050405020304" pitchFamily="18" charset="0"/>
              </a:rPr>
              <a:t>. Учёные установили, что с течением времени нередко побеждает ударение, которое стоит ближе к концу слова. Так, в XIX веке говорили: </a:t>
            </a:r>
            <a:r>
              <a:rPr lang="ru-RU" b="1" dirty="0" err="1">
                <a:latin typeface="Times New Roman" panose="02020603050405020304" pitchFamily="18" charset="0"/>
                <a:cs typeface="Times New Roman" panose="02020603050405020304" pitchFamily="18" charset="0"/>
              </a:rPr>
              <a:t>днЕвный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громОвый</a:t>
            </a:r>
            <a:r>
              <a:rPr lang="ru-RU" b="1" dirty="0">
                <a:latin typeface="Times New Roman" panose="02020603050405020304" pitchFamily="18" charset="0"/>
                <a:cs typeface="Times New Roman" panose="02020603050405020304" pitchFamily="18" charset="0"/>
              </a:rPr>
              <a:t>. В наше время единственно верным считается произношение </a:t>
            </a:r>
            <a:r>
              <a:rPr lang="ru-RU" b="1" dirty="0" err="1">
                <a:latin typeface="Times New Roman" panose="02020603050405020304" pitchFamily="18" charset="0"/>
                <a:cs typeface="Times New Roman" panose="02020603050405020304" pitchFamily="18" charset="0"/>
              </a:rPr>
              <a:t>дневнОй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громовОй</a:t>
            </a:r>
            <a:r>
              <a:rPr lang="ru-RU" b="1" dirty="0">
                <a:latin typeface="Times New Roman" panose="02020603050405020304" pitchFamily="18" charset="0"/>
                <a:cs typeface="Times New Roman" panose="02020603050405020304" pitchFamily="18" charset="0"/>
              </a:rPr>
              <a:t>. В то же время остаётся группа прилагательных, где место ударения нельзя выбирать, оно строго закреплено: </a:t>
            </a:r>
            <a:r>
              <a:rPr lang="ru-RU" b="1" dirty="0" err="1">
                <a:latin typeface="Times New Roman" panose="02020603050405020304" pitchFamily="18" charset="0"/>
                <a:cs typeface="Times New Roman" panose="02020603050405020304" pitchFamily="18" charset="0"/>
              </a:rPr>
              <a:t>кУхонный</a:t>
            </a:r>
            <a:r>
              <a:rPr lang="ru-RU" b="1" dirty="0">
                <a:latin typeface="Times New Roman" panose="02020603050405020304" pitchFamily="18" charset="0"/>
                <a:cs typeface="Times New Roman" panose="02020603050405020304" pitchFamily="18" charset="0"/>
              </a:rPr>
              <a:t> (нельзя: «</a:t>
            </a:r>
            <a:r>
              <a:rPr lang="ru-RU" b="1" dirty="0" err="1">
                <a:latin typeface="Times New Roman" panose="02020603050405020304" pitchFamily="18" charset="0"/>
                <a:cs typeface="Times New Roman" panose="02020603050405020304" pitchFamily="18" charset="0"/>
              </a:rPr>
              <a:t>кухОнный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кедрОвый</a:t>
            </a:r>
            <a:r>
              <a:rPr lang="ru-RU" b="1" dirty="0">
                <a:latin typeface="Times New Roman" panose="02020603050405020304" pitchFamily="18" charset="0"/>
                <a:cs typeface="Times New Roman" panose="02020603050405020304" pitchFamily="18" charset="0"/>
              </a:rPr>
              <a:t> (не рек.: «</a:t>
            </a:r>
            <a:r>
              <a:rPr lang="ru-RU" b="1" dirty="0" err="1">
                <a:latin typeface="Times New Roman" panose="02020603050405020304" pitchFamily="18" charset="0"/>
                <a:cs typeface="Times New Roman" panose="02020603050405020304" pitchFamily="18" charset="0"/>
              </a:rPr>
              <a:t>кЕдровый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знАчимый</a:t>
            </a:r>
            <a:r>
              <a:rPr lang="ru-RU" b="1" dirty="0">
                <a:latin typeface="Times New Roman" panose="02020603050405020304" pitchFamily="18" charset="0"/>
                <a:cs typeface="Times New Roman" panose="02020603050405020304" pitchFamily="18" charset="0"/>
              </a:rPr>
              <a:t> (нельзя: «</a:t>
            </a:r>
            <a:r>
              <a:rPr lang="ru-RU" b="1" dirty="0" err="1">
                <a:latin typeface="Times New Roman" panose="02020603050405020304" pitchFamily="18" charset="0"/>
                <a:cs typeface="Times New Roman" panose="02020603050405020304" pitchFamily="18" charset="0"/>
              </a:rPr>
              <a:t>значИмый</a:t>
            </a:r>
            <a:r>
              <a:rPr lang="ru-RU" b="1" dirty="0">
                <a:latin typeface="Times New Roman" panose="02020603050405020304" pitchFamily="18" charset="0"/>
                <a:cs typeface="Times New Roman" panose="02020603050405020304" pitchFamily="18" charset="0"/>
              </a:rPr>
              <a:t>»)... Чтобы не ошибиться, необходимо почаще открывать орфоэпический словарь.</a:t>
            </a:r>
          </a:p>
        </p:txBody>
      </p:sp>
    </p:spTree>
    <p:extLst>
      <p:ext uri="{BB962C8B-B14F-4D97-AF65-F5344CB8AC3E}">
        <p14:creationId xmlns:p14="http://schemas.microsoft.com/office/powerpoint/2010/main" val="22518327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59823" y="597716"/>
            <a:ext cx="10839994" cy="4351338"/>
          </a:xfrm>
        </p:spPr>
        <p:txBody>
          <a:bodyPr>
            <a:noAutofit/>
          </a:bodyPr>
          <a:lstStyle/>
          <a:p>
            <a:r>
              <a:rPr lang="ru-RU" sz="3200" b="1" dirty="0">
                <a:latin typeface="Times New Roman" panose="02020603050405020304" pitchFamily="18" charset="0"/>
                <a:cs typeface="Times New Roman" panose="02020603050405020304" pitchFamily="18" charset="0"/>
              </a:rPr>
              <a:t>В некоторых кратких прилагательных мужского, среднего рода и во множественном числе ударение остаётся на том же слоге, что и в полной форме, но перемещается на окончание -а в форме женского рода: </a:t>
            </a:r>
            <a:r>
              <a:rPr lang="ru-RU" sz="3200" b="1" dirty="0" err="1">
                <a:latin typeface="Times New Roman" panose="02020603050405020304" pitchFamily="18" charset="0"/>
                <a:cs typeface="Times New Roman" panose="02020603050405020304" pitchFamily="18" charset="0"/>
              </a:rPr>
              <a:t>крАткий</a:t>
            </a:r>
            <a:r>
              <a:rPr lang="ru-RU" sz="3200" b="1" dirty="0">
                <a:latin typeface="Times New Roman" panose="02020603050405020304" pitchFamily="18" charset="0"/>
                <a:cs typeface="Times New Roman" panose="02020603050405020304" pitchFamily="18" charset="0"/>
              </a:rPr>
              <a:t> — </a:t>
            </a:r>
            <a:r>
              <a:rPr lang="ru-RU" sz="3200" b="1" dirty="0" err="1">
                <a:latin typeface="Times New Roman" panose="02020603050405020304" pitchFamily="18" charset="0"/>
                <a:cs typeface="Times New Roman" panose="02020603050405020304" pitchFamily="18" charset="0"/>
              </a:rPr>
              <a:t>крАток</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крАтко</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крАтки</a:t>
            </a:r>
            <a:r>
              <a:rPr lang="ru-RU" sz="3200" b="1" dirty="0">
                <a:latin typeface="Times New Roman" panose="02020603050405020304" pitchFamily="18" charset="0"/>
                <a:cs typeface="Times New Roman" panose="02020603050405020304" pitchFamily="18" charset="0"/>
              </a:rPr>
              <a:t>, но: </a:t>
            </a:r>
            <a:r>
              <a:rPr lang="ru-RU" sz="3200" b="1" dirty="0" err="1">
                <a:latin typeface="Times New Roman" panose="02020603050405020304" pitchFamily="18" charset="0"/>
                <a:cs typeface="Times New Roman" panose="02020603050405020304" pitchFamily="18" charset="0"/>
              </a:rPr>
              <a:t>кратк</a:t>
            </a:r>
            <a:r>
              <a:rPr lang="ru-RU" sz="3200" b="1" dirty="0" err="1">
                <a:solidFill>
                  <a:srgbClr val="C00000"/>
                </a:solidFill>
                <a:latin typeface="Times New Roman" panose="02020603050405020304" pitchFamily="18" charset="0"/>
                <a:cs typeface="Times New Roman" panose="02020603050405020304" pitchFamily="18" charset="0"/>
              </a:rPr>
              <a:t>А</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цЕлый</a:t>
            </a:r>
            <a:r>
              <a:rPr lang="ru-RU" sz="3200" b="1" dirty="0">
                <a:latin typeface="Times New Roman" panose="02020603050405020304" pitchFamily="18" charset="0"/>
                <a:cs typeface="Times New Roman" panose="02020603050405020304" pitchFamily="18" charset="0"/>
              </a:rPr>
              <a:t> — цел, </a:t>
            </a:r>
            <a:r>
              <a:rPr lang="ru-RU" sz="3200" b="1" dirty="0" err="1">
                <a:latin typeface="Times New Roman" panose="02020603050405020304" pitchFamily="18" charset="0"/>
                <a:cs typeface="Times New Roman" panose="02020603050405020304" pitchFamily="18" charset="0"/>
              </a:rPr>
              <a:t>цЕло</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цЕлы</a:t>
            </a:r>
            <a:r>
              <a:rPr lang="ru-RU" sz="3200" b="1" dirty="0">
                <a:latin typeface="Times New Roman" panose="02020603050405020304" pitchFamily="18" charset="0"/>
                <a:cs typeface="Times New Roman" panose="02020603050405020304" pitchFamily="18" charset="0"/>
              </a:rPr>
              <a:t>, но: </a:t>
            </a:r>
            <a:r>
              <a:rPr lang="ru-RU" sz="3200" b="1" dirty="0" err="1">
                <a:latin typeface="Times New Roman" panose="02020603050405020304" pitchFamily="18" charset="0"/>
                <a:cs typeface="Times New Roman" panose="02020603050405020304" pitchFamily="18" charset="0"/>
              </a:rPr>
              <a:t>цел</a:t>
            </a:r>
            <a:r>
              <a:rPr lang="ru-RU" sz="3200" b="1" dirty="0" err="1">
                <a:solidFill>
                  <a:srgbClr val="C00000"/>
                </a:solidFill>
                <a:latin typeface="Times New Roman" panose="02020603050405020304" pitchFamily="18" charset="0"/>
                <a:cs typeface="Times New Roman" panose="02020603050405020304" pitchFamily="18" charset="0"/>
              </a:rPr>
              <a:t>А</a:t>
            </a:r>
            <a:r>
              <a:rPr lang="ru-RU" sz="3200" b="1" dirty="0">
                <a:latin typeface="Times New Roman" panose="02020603050405020304" pitchFamily="18" charset="0"/>
                <a:cs typeface="Times New Roman" panose="02020603050405020304" pitchFamily="18" charset="0"/>
              </a:rPr>
              <a:t>. Неустойчивое ударение наблюдается в некоторых кратких прилагательных множественного числа, где возможно ударение как на основе, так и на окончании: </a:t>
            </a:r>
            <a:r>
              <a:rPr lang="ru-RU" sz="3200" b="1" dirty="0" err="1">
                <a:latin typeface="Times New Roman" panose="02020603050405020304" pitchFamily="18" charset="0"/>
                <a:cs typeface="Times New Roman" panose="02020603050405020304" pitchFamily="18" charset="0"/>
              </a:rPr>
              <a:t>бЕдный</a:t>
            </a:r>
            <a:r>
              <a:rPr lang="ru-RU" sz="3200" b="1" dirty="0">
                <a:latin typeface="Times New Roman" panose="02020603050405020304" pitchFamily="18" charset="0"/>
                <a:cs typeface="Times New Roman" panose="02020603050405020304" pitchFamily="18" charset="0"/>
              </a:rPr>
              <a:t> — </a:t>
            </a:r>
            <a:r>
              <a:rPr lang="ru-RU" sz="3200" b="1" dirty="0" err="1">
                <a:latin typeface="Times New Roman" panose="02020603050405020304" pitchFamily="18" charset="0"/>
                <a:cs typeface="Times New Roman" panose="02020603050405020304" pitchFamily="18" charset="0"/>
              </a:rPr>
              <a:t>бЕден</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беднА</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бЕдно</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бЕдны</a:t>
            </a:r>
            <a:r>
              <a:rPr lang="ru-RU" sz="3200" b="1" dirty="0">
                <a:latin typeface="Times New Roman" panose="02020603050405020304" pitchFamily="18" charset="0"/>
                <a:cs typeface="Times New Roman" panose="02020603050405020304" pitchFamily="18" charset="0"/>
              </a:rPr>
              <a:t> и </a:t>
            </a:r>
            <a:r>
              <a:rPr lang="ru-RU" sz="3200" b="1" dirty="0" err="1">
                <a:latin typeface="Times New Roman" panose="02020603050405020304" pitchFamily="18" charset="0"/>
                <a:cs typeface="Times New Roman" panose="02020603050405020304" pitchFamily="18" charset="0"/>
              </a:rPr>
              <a:t>беднЫ</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вАжный</a:t>
            </a:r>
            <a:r>
              <a:rPr lang="ru-RU" sz="3200" b="1" dirty="0">
                <a:latin typeface="Times New Roman" panose="02020603050405020304" pitchFamily="18" charset="0"/>
                <a:cs typeface="Times New Roman" panose="02020603050405020304" pitchFamily="18" charset="0"/>
              </a:rPr>
              <a:t> — </a:t>
            </a:r>
            <a:r>
              <a:rPr lang="ru-RU" sz="3200" b="1" dirty="0" err="1">
                <a:latin typeface="Times New Roman" panose="02020603050405020304" pitchFamily="18" charset="0"/>
                <a:cs typeface="Times New Roman" panose="02020603050405020304" pitchFamily="18" charset="0"/>
              </a:rPr>
              <a:t>вАжен</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важнА</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вАжно</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вАжны</a:t>
            </a:r>
            <a:r>
              <a:rPr lang="ru-RU" sz="3200" b="1" dirty="0">
                <a:latin typeface="Times New Roman" panose="02020603050405020304" pitchFamily="18" charset="0"/>
                <a:cs typeface="Times New Roman" panose="02020603050405020304" pitchFamily="18" charset="0"/>
              </a:rPr>
              <a:t> и </a:t>
            </a:r>
            <a:r>
              <a:rPr lang="ru-RU" sz="3200" b="1" dirty="0" err="1">
                <a:latin typeface="Times New Roman" panose="02020603050405020304" pitchFamily="18" charset="0"/>
                <a:cs typeface="Times New Roman" panose="02020603050405020304" pitchFamily="18" charset="0"/>
              </a:rPr>
              <a:t>важнЫ</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вЕрный</a:t>
            </a:r>
            <a:r>
              <a:rPr lang="ru-RU" sz="3200" b="1" dirty="0">
                <a:latin typeface="Times New Roman" panose="02020603050405020304" pitchFamily="18" charset="0"/>
                <a:cs typeface="Times New Roman" panose="02020603050405020304" pitchFamily="18" charset="0"/>
              </a:rPr>
              <a:t> — </a:t>
            </a:r>
            <a:r>
              <a:rPr lang="ru-RU" sz="3200" b="1" dirty="0" err="1">
                <a:latin typeface="Times New Roman" panose="02020603050405020304" pitchFamily="18" charset="0"/>
                <a:cs typeface="Times New Roman" panose="02020603050405020304" pitchFamily="18" charset="0"/>
              </a:rPr>
              <a:t>вЕрен</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вернА</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вЕрно</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вЕрны</a:t>
            </a:r>
            <a:r>
              <a:rPr lang="ru-RU" sz="3200" b="1" dirty="0">
                <a:latin typeface="Times New Roman" panose="02020603050405020304" pitchFamily="18" charset="0"/>
                <a:cs typeface="Times New Roman" panose="02020603050405020304" pitchFamily="18" charset="0"/>
              </a:rPr>
              <a:t> и </a:t>
            </a:r>
            <a:r>
              <a:rPr lang="ru-RU" sz="3200" b="1" dirty="0" err="1">
                <a:latin typeface="Times New Roman" panose="02020603050405020304" pitchFamily="18" charset="0"/>
                <a:cs typeface="Times New Roman" panose="02020603050405020304" pitchFamily="18" charset="0"/>
              </a:rPr>
              <a:t>вернЫ</a:t>
            </a:r>
            <a:r>
              <a:rPr lang="ru-RU" sz="3200" b="1"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29614451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Autofit/>
          </a:bodyPr>
          <a:lstStyle/>
          <a:p>
            <a:r>
              <a:rPr lang="ru-RU" sz="4000" b="1" dirty="0" smtClean="0">
                <a:latin typeface="Times New Roman" panose="02020603050405020304" pitchFamily="18" charset="0"/>
                <a:cs typeface="Times New Roman" panose="02020603050405020304" pitchFamily="18" charset="0"/>
              </a:rPr>
              <a:t>Следует </a:t>
            </a:r>
            <a:r>
              <a:rPr lang="ru-RU" sz="4000" b="1" dirty="0">
                <a:latin typeface="Times New Roman" panose="02020603050405020304" pitchFamily="18" charset="0"/>
                <a:cs typeface="Times New Roman" panose="02020603050405020304" pitchFamily="18" charset="0"/>
              </a:rPr>
              <a:t>правильно произносить прилагательные в краткой форме: </a:t>
            </a:r>
            <a:r>
              <a:rPr lang="ru-RU" sz="4000" b="1" dirty="0" err="1">
                <a:latin typeface="Times New Roman" panose="02020603050405020304" pitchFamily="18" charset="0"/>
                <a:cs typeface="Times New Roman" panose="02020603050405020304" pitchFamily="18" charset="0"/>
              </a:rPr>
              <a:t>глУпый</a:t>
            </a:r>
            <a:r>
              <a:rPr lang="ru-RU" sz="4000" b="1" dirty="0">
                <a:latin typeface="Times New Roman" panose="02020603050405020304" pitchFamily="18" charset="0"/>
                <a:cs typeface="Times New Roman" panose="02020603050405020304" pitchFamily="18" charset="0"/>
              </a:rPr>
              <a:t> — глуп, </a:t>
            </a:r>
            <a:r>
              <a:rPr lang="ru-RU" sz="4000" b="1" dirty="0" err="1">
                <a:latin typeface="Times New Roman" panose="02020603050405020304" pitchFamily="18" charset="0"/>
                <a:cs typeface="Times New Roman" panose="02020603050405020304" pitchFamily="18" charset="0"/>
              </a:rPr>
              <a:t>глупА</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глУпо</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глУпы</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дОбрый</a:t>
            </a:r>
            <a:r>
              <a:rPr lang="ru-RU" sz="4000" b="1" dirty="0">
                <a:latin typeface="Times New Roman" panose="02020603050405020304" pitchFamily="18" charset="0"/>
                <a:cs typeface="Times New Roman" panose="02020603050405020304" pitchFamily="18" charset="0"/>
              </a:rPr>
              <a:t> — добр, </a:t>
            </a:r>
            <a:r>
              <a:rPr lang="ru-RU" sz="4000" b="1" dirty="0" err="1">
                <a:latin typeface="Times New Roman" panose="02020603050405020304" pitchFamily="18" charset="0"/>
                <a:cs typeface="Times New Roman" panose="02020603050405020304" pitchFamily="18" charset="0"/>
              </a:rPr>
              <a:t>добрА</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дОбро</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дОбрЫ</a:t>
            </a:r>
            <a:r>
              <a:rPr lang="ru-RU" sz="4000" b="1" dirty="0">
                <a:latin typeface="Times New Roman" panose="02020603050405020304" pitchFamily="18" charset="0"/>
                <a:cs typeface="Times New Roman" panose="02020603050405020304" pitchFamily="18" charset="0"/>
              </a:rPr>
              <a:t>, зелёный — </a:t>
            </a:r>
            <a:r>
              <a:rPr lang="ru-RU" sz="4000" b="1" dirty="0" err="1">
                <a:latin typeface="Times New Roman" panose="02020603050405020304" pitchFamily="18" charset="0"/>
                <a:cs typeface="Times New Roman" panose="02020603050405020304" pitchFamily="18" charset="0"/>
              </a:rPr>
              <a:t>зЕлен</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зеле¬нА</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зЕлено</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зЕлены</a:t>
            </a:r>
            <a:r>
              <a:rPr lang="ru-RU" sz="4000" b="1" dirty="0">
                <a:latin typeface="Times New Roman" panose="02020603050405020304" pitchFamily="18" charset="0"/>
                <a:cs typeface="Times New Roman" panose="02020603050405020304" pitchFamily="18" charset="0"/>
              </a:rPr>
              <a:t>; прав — права, </a:t>
            </a:r>
            <a:r>
              <a:rPr lang="ru-RU" sz="4000" b="1" dirty="0" err="1">
                <a:latin typeface="Times New Roman" panose="02020603050405020304" pitchFamily="18" charset="0"/>
                <a:cs typeface="Times New Roman" panose="02020603050405020304" pitchFamily="18" charset="0"/>
              </a:rPr>
              <a:t>прАво</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прАвы</a:t>
            </a:r>
            <a:r>
              <a:rPr lang="ru-RU" sz="4000" b="1" dirty="0">
                <a:latin typeface="Times New Roman" panose="02020603050405020304" pitchFamily="18" charset="0"/>
                <a:cs typeface="Times New Roman" panose="02020603050405020304" pitchFamily="18" charset="0"/>
              </a:rPr>
              <a:t>; пустой — пуст, </a:t>
            </a:r>
            <a:r>
              <a:rPr lang="ru-RU" sz="4000" b="1" dirty="0" err="1">
                <a:latin typeface="Times New Roman" panose="02020603050405020304" pitchFamily="18" charset="0"/>
                <a:cs typeface="Times New Roman" panose="02020603050405020304" pitchFamily="18" charset="0"/>
              </a:rPr>
              <a:t>пустА</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пУсто</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пустЫ</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рЕзкий</a:t>
            </a:r>
            <a:r>
              <a:rPr lang="ru-RU" sz="4000" b="1" dirty="0">
                <a:latin typeface="Times New Roman" panose="02020603050405020304" pitchFamily="18" charset="0"/>
                <a:cs typeface="Times New Roman" panose="02020603050405020304" pitchFamily="18" charset="0"/>
              </a:rPr>
              <a:t> — </a:t>
            </a:r>
            <a:r>
              <a:rPr lang="ru-RU" sz="4000" b="1" dirty="0" err="1">
                <a:latin typeface="Times New Roman" panose="02020603050405020304" pitchFamily="18" charset="0"/>
                <a:cs typeface="Times New Roman" panose="02020603050405020304" pitchFamily="18" charset="0"/>
              </a:rPr>
              <a:t>рЕзок</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резкА</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рЕзко</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рЕзки</a:t>
            </a:r>
            <a:r>
              <a:rPr lang="ru-RU" sz="4000" b="1" dirty="0">
                <a:latin typeface="Times New Roman" panose="02020603050405020304" pitchFamily="18" charset="0"/>
                <a:cs typeface="Times New Roman" panose="02020603050405020304" pitchFamily="18" charset="0"/>
              </a:rPr>
              <a:t>.</a:t>
            </a:r>
          </a:p>
          <a:p>
            <a:r>
              <a:rPr lang="ru-RU" sz="4000" b="1" dirty="0" smtClean="0">
                <a:latin typeface="Times New Roman" panose="02020603050405020304" pitchFamily="18" charset="0"/>
                <a:cs typeface="Times New Roman" panose="02020603050405020304" pitchFamily="18" charset="0"/>
              </a:rPr>
              <a:t/>
            </a:r>
            <a:br>
              <a:rPr lang="ru-RU" sz="4000" b="1" dirty="0" smtClean="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95892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solidFill>
                  <a:srgbClr val="C00000"/>
                </a:solidFill>
                <a:latin typeface="Times New Roman" panose="02020603050405020304" pitchFamily="18" charset="0"/>
                <a:cs typeface="Times New Roman" panose="02020603050405020304" pitchFamily="18" charset="0"/>
              </a:rPr>
              <a:t>Прочитайте предложения. Правильно произносите прилагательные</a:t>
            </a:r>
            <a:br>
              <a:rPr lang="ru-RU" b="1" dirty="0" smtClean="0">
                <a:solidFill>
                  <a:srgbClr val="C00000"/>
                </a:solidFill>
                <a:latin typeface="Times New Roman" panose="02020603050405020304" pitchFamily="18" charset="0"/>
                <a:cs typeface="Times New Roman" panose="02020603050405020304" pitchFamily="18" charset="0"/>
              </a:rPr>
            </a:b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825625"/>
            <a:ext cx="11049000" cy="4351338"/>
          </a:xfrm>
        </p:spPr>
        <p:txBody>
          <a:bodyPr>
            <a:normAutofit lnSpcReduction="10000"/>
          </a:bodyPr>
          <a:lstStyle/>
          <a:p>
            <a:r>
              <a:rPr lang="ru-RU" dirty="0"/>
              <a:t>           </a:t>
            </a:r>
            <a:r>
              <a:rPr lang="ru-RU" b="1" dirty="0">
                <a:latin typeface="Times New Roman" panose="02020603050405020304" pitchFamily="18" charset="0"/>
                <a:cs typeface="Times New Roman" panose="02020603050405020304" pitchFamily="18" charset="0"/>
              </a:rPr>
              <a:t>1</a:t>
            </a:r>
            <a:r>
              <a:rPr lang="ru-RU" sz="3600" b="1" dirty="0">
                <a:latin typeface="Times New Roman" panose="02020603050405020304" pitchFamily="18" charset="0"/>
                <a:cs typeface="Times New Roman" panose="02020603050405020304" pitchFamily="18" charset="0"/>
              </a:rPr>
              <a:t>. Мы купили кухонный гарнитур. 2. Очень полезны для здоровья вишневый, сливовый, грушевый, соки. 3. Я купил джинсовый костюм. 4. Наша деревня кажется мне красивейшим местом на всём белом свете. 5. Новые ботинки значительно удобнее старых. 6. Ваш букет получился красивее моего. 7. Ваши выводы верны. 8. Она слишком алчна </a:t>
            </a:r>
            <a:r>
              <a:rPr lang="ru-RU" sz="3600" b="1" dirty="0" smtClean="0">
                <a:latin typeface="Times New Roman" panose="02020603050405020304" pitchFamily="18" charset="0"/>
                <a:cs typeface="Times New Roman" panose="02020603050405020304" pitchFamily="18" charset="0"/>
              </a:rPr>
              <a:t>9</a:t>
            </a:r>
            <a:r>
              <a:rPr lang="ru-RU" sz="3600" b="1" dirty="0">
                <a:latin typeface="Times New Roman" panose="02020603050405020304" pitchFamily="18" charset="0"/>
                <a:cs typeface="Times New Roman" panose="02020603050405020304" pitchFamily="18" charset="0"/>
              </a:rPr>
              <a:t>. Потолки низки, а коридоры узки. 10. Ты очень бледна и грустна.</a:t>
            </a:r>
          </a:p>
          <a:p>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93148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6000" b="1" dirty="0" smtClean="0">
                <a:solidFill>
                  <a:srgbClr val="C00000"/>
                </a:solidFill>
                <a:latin typeface="Times New Roman" panose="02020603050405020304" pitchFamily="18" charset="0"/>
                <a:cs typeface="Times New Roman" panose="02020603050405020304" pitchFamily="18" charset="0"/>
              </a:rPr>
              <a:t>Закрепление </a:t>
            </a:r>
            <a:endParaRPr lang="ru-RU" sz="6000"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rmAutofit/>
          </a:bodyPr>
          <a:lstStyle/>
          <a:p>
            <a:r>
              <a:rPr lang="ru-RU" sz="4800" b="1" dirty="0" smtClean="0">
                <a:latin typeface="Times New Roman" panose="02020603050405020304" pitchFamily="18" charset="0"/>
                <a:cs typeface="Times New Roman" panose="02020603050405020304" pitchFamily="18" charset="0"/>
              </a:rPr>
              <a:t>Упр.258</a:t>
            </a:r>
          </a:p>
          <a:p>
            <a:r>
              <a:rPr lang="ru-RU" sz="4800" b="1" dirty="0" smtClean="0">
                <a:latin typeface="Times New Roman" panose="02020603050405020304" pitchFamily="18" charset="0"/>
                <a:cs typeface="Times New Roman" panose="02020603050405020304" pitchFamily="18" charset="0"/>
              </a:rPr>
              <a:t>Упр.262</a:t>
            </a:r>
          </a:p>
          <a:p>
            <a:r>
              <a:rPr lang="ru-RU" sz="4800" b="1" dirty="0" smtClean="0">
                <a:latin typeface="Times New Roman" panose="02020603050405020304" pitchFamily="18" charset="0"/>
                <a:cs typeface="Times New Roman" panose="02020603050405020304" pitchFamily="18" charset="0"/>
              </a:rPr>
              <a:t>Домашнее задание: пересказ 3 правил на стр.104, 106, 107</a:t>
            </a:r>
            <a:endParaRPr lang="ru-RU" sz="4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5702826"/>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TotalTime>
  <Words>638</Words>
  <Application>Microsoft Office PowerPoint</Application>
  <PresentationFormat>Широкоэкранный</PresentationFormat>
  <Paragraphs>57</Paragraphs>
  <Slides>14</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14</vt:i4>
      </vt:variant>
    </vt:vector>
  </HeadingPairs>
  <TitlesOfParts>
    <vt:vector size="19" baseType="lpstr">
      <vt:lpstr>Arial</vt:lpstr>
      <vt:lpstr>Calibri</vt:lpstr>
      <vt:lpstr>Calibri Light</vt:lpstr>
      <vt:lpstr>Times New Roman</vt:lpstr>
      <vt:lpstr>Тема Office</vt:lpstr>
      <vt:lpstr>Произношение имен прилагательных</vt:lpstr>
      <vt:lpstr>Повторение </vt:lpstr>
      <vt:lpstr>Расскажите о правописании сложных имен прилагательных</vt:lpstr>
      <vt:lpstr>Через дефис </vt:lpstr>
      <vt:lpstr>Н, нн в суффиксах прилагательных </vt:lpstr>
      <vt:lpstr>нн</vt:lpstr>
      <vt:lpstr>Игра «Третий лишний»</vt:lpstr>
      <vt:lpstr>Третий лишний</vt:lpstr>
      <vt:lpstr>Произношение имён прилагательных </vt:lpstr>
      <vt:lpstr>Новое!</vt:lpstr>
      <vt:lpstr>Презентация PowerPoint</vt:lpstr>
      <vt:lpstr>Презентация PowerPoint</vt:lpstr>
      <vt:lpstr>Прочитайте предложения. Правильно произносите прилагательные </vt:lpstr>
      <vt:lpstr>Закрепление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Произношение имен прилагательных</dc:title>
  <dc:creator>Admin</dc:creator>
  <cp:lastModifiedBy>Admin</cp:lastModifiedBy>
  <cp:revision>6</cp:revision>
  <dcterms:created xsi:type="dcterms:W3CDTF">2020-11-07T01:35:09Z</dcterms:created>
  <dcterms:modified xsi:type="dcterms:W3CDTF">2020-11-07T02:18:48Z</dcterms:modified>
</cp:coreProperties>
</file>