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</p:sldIdLst>
  <p:sldSz cx="12192000" cy="6858000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Средний стиль 2 — акцент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2D5ABB26-0587-4C30-8999-92F81FD0307C}" styleName="Нет стиля, нет сетки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000" autoAdjust="0"/>
    <p:restoredTop sz="94660"/>
  </p:normalViewPr>
  <p:slideViewPr>
    <p:cSldViewPr snapToGrid="0">
      <p:cViewPr varScale="1">
        <p:scale>
          <a:sx n="73" d="100"/>
          <a:sy n="73" d="100"/>
        </p:scale>
        <p:origin x="618" y="7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presProps" Target="presProps.xml"/><Relationship Id="rId5" Type="http://schemas.openxmlformats.org/officeDocument/2006/relationships/slide" Target="slides/slide4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1B8B578-E78C-45D7-B3DD-A9794E0F2334}" type="datetimeFigureOut">
              <a:rPr lang="ru-RU" smtClean="0"/>
              <a:t>20.12.2020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20D02CD-EDB4-42CA-AD1C-08471E7AF8C7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60878164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1B8B578-E78C-45D7-B3DD-A9794E0F2334}" type="datetimeFigureOut">
              <a:rPr lang="ru-RU" smtClean="0"/>
              <a:t>20.12.2020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20D02CD-EDB4-42CA-AD1C-08471E7AF8C7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913943556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1B8B578-E78C-45D7-B3DD-A9794E0F2334}" type="datetimeFigureOut">
              <a:rPr lang="ru-RU" smtClean="0"/>
              <a:t>20.12.2020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20D02CD-EDB4-42CA-AD1C-08471E7AF8C7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60783641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1B8B578-E78C-45D7-B3DD-A9794E0F2334}" type="datetimeFigureOut">
              <a:rPr lang="ru-RU" smtClean="0"/>
              <a:t>20.12.2020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20D02CD-EDB4-42CA-AD1C-08471E7AF8C7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390159394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Объект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1B8B578-E78C-45D7-B3DD-A9794E0F2334}" type="datetimeFigureOut">
              <a:rPr lang="ru-RU" smtClean="0"/>
              <a:t>20.12.2020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20D02CD-EDB4-42CA-AD1C-08471E7AF8C7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73842134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1B8B578-E78C-45D7-B3DD-A9794E0F2334}" type="datetimeFigureOut">
              <a:rPr lang="ru-RU" smtClean="0"/>
              <a:t>20.12.2020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20D02CD-EDB4-42CA-AD1C-08471E7AF8C7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199511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1B8B578-E78C-45D7-B3DD-A9794E0F2334}" type="datetimeFigureOut">
              <a:rPr lang="ru-RU" smtClean="0"/>
              <a:t>20.12.2020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20D02CD-EDB4-42CA-AD1C-08471E7AF8C7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706420892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1B8B578-E78C-45D7-B3DD-A9794E0F2334}" type="datetimeFigureOut">
              <a:rPr lang="ru-RU" smtClean="0"/>
              <a:t>20.12.2020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20D02CD-EDB4-42CA-AD1C-08471E7AF8C7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695314348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1B8B578-E78C-45D7-B3DD-A9794E0F2334}" type="datetimeFigureOut">
              <a:rPr lang="ru-RU" smtClean="0"/>
              <a:t>20.12.2020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20D02CD-EDB4-42CA-AD1C-08471E7AF8C7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925896457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1B8B578-E78C-45D7-B3DD-A9794E0F2334}" type="datetimeFigureOut">
              <a:rPr lang="ru-RU" smtClean="0"/>
              <a:t>20.12.2020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20D02CD-EDB4-42CA-AD1C-08471E7AF8C7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328197042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1B8B578-E78C-45D7-B3DD-A9794E0F2334}" type="datetimeFigureOut">
              <a:rPr lang="ru-RU" smtClean="0"/>
              <a:t>20.12.2020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20D02CD-EDB4-42CA-AD1C-08471E7AF8C7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253627942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1B8B578-E78C-45D7-B3DD-A9794E0F2334}" type="datetimeFigureOut">
              <a:rPr lang="ru-RU" smtClean="0"/>
              <a:t>20.12.2020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20D02CD-EDB4-42CA-AD1C-08471E7AF8C7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01600255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/>
        <p:txBody>
          <a:bodyPr>
            <a:normAutofit/>
          </a:bodyPr>
          <a:lstStyle/>
          <a:p>
            <a:r>
              <a:rPr lang="ru-RU" sz="7200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Полные и краткие причастия</a:t>
            </a:r>
            <a:endParaRPr lang="ru-RU" sz="7200" dirty="0">
              <a:solidFill>
                <a:srgbClr val="FF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/>
        <p:txBody>
          <a:bodyPr>
            <a:normAutofit/>
          </a:bodyPr>
          <a:lstStyle/>
          <a:p>
            <a:r>
              <a:rPr lang="ru-RU" sz="40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6 б класс</a:t>
            </a:r>
            <a:endParaRPr lang="ru-RU" sz="40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003143416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ru-RU" sz="5400" b="1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Повторение</a:t>
            </a:r>
            <a:endParaRPr lang="ru-RU" sz="5400" b="1" dirty="0">
              <a:solidFill>
                <a:srgbClr val="FF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509451" y="1825625"/>
            <a:ext cx="11351623" cy="4351338"/>
          </a:xfrm>
        </p:spPr>
        <p:txBody>
          <a:bodyPr>
            <a:noAutofit/>
          </a:bodyPr>
          <a:lstStyle/>
          <a:p>
            <a:r>
              <a:rPr lang="ru-RU" sz="36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Какая часть речи называется причастием?</a:t>
            </a:r>
          </a:p>
          <a:p>
            <a:r>
              <a:rPr lang="ru-RU" sz="36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Как называется причастие с зависимым словом?</a:t>
            </a:r>
          </a:p>
          <a:p>
            <a:r>
              <a:rPr lang="ru-RU" sz="36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Какие суффиксы являются показателями действительных причастий?</a:t>
            </a:r>
          </a:p>
          <a:p>
            <a:r>
              <a:rPr lang="ru-RU" sz="36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Какие суффиксы являются показателями страдательных причастий?</a:t>
            </a:r>
          </a:p>
          <a:p>
            <a:r>
              <a:rPr lang="ru-RU" sz="36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В каком случае причастный оборот выделяется запятыми?</a:t>
            </a:r>
          </a:p>
          <a:p>
            <a:endParaRPr lang="ru-RU" sz="36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117943161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ru-RU" sz="4800" b="1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Игра «Третье лишнее»</a:t>
            </a:r>
            <a:endParaRPr lang="ru-RU" sz="4800" b="1" dirty="0">
              <a:solidFill>
                <a:srgbClr val="FF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>
            <a:noAutofit/>
          </a:bodyPr>
          <a:lstStyle/>
          <a:p>
            <a:r>
              <a:rPr lang="ru-RU" sz="36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Синий</a:t>
            </a:r>
          </a:p>
          <a:p>
            <a:r>
              <a:rPr lang="ru-RU" sz="36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Скрытый</a:t>
            </a:r>
          </a:p>
          <a:p>
            <a:r>
              <a:rPr lang="ru-RU" sz="36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Улыбающийся</a:t>
            </a:r>
          </a:p>
          <a:p>
            <a:pPr marL="0" indent="0">
              <a:buNone/>
            </a:pPr>
            <a:endParaRPr lang="ru-RU" sz="3600" b="1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ru-RU" sz="36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Белый</a:t>
            </a:r>
          </a:p>
          <a:p>
            <a:r>
              <a:rPr lang="ru-RU" sz="36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Красивый</a:t>
            </a:r>
          </a:p>
          <a:p>
            <a:r>
              <a:rPr lang="ru-RU" sz="36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Взявший</a:t>
            </a:r>
            <a:endParaRPr lang="ru-RU" sz="36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615040594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ru-RU" sz="4800" b="1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Игра «Третий лишний»</a:t>
            </a:r>
            <a:endParaRPr lang="ru-RU" sz="4800" b="1" dirty="0">
              <a:solidFill>
                <a:srgbClr val="FF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ru-RU" sz="36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Стареющий </a:t>
            </a:r>
          </a:p>
          <a:p>
            <a:r>
              <a:rPr lang="ru-RU" sz="36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Рискующий</a:t>
            </a:r>
          </a:p>
          <a:p>
            <a:r>
              <a:rPr lang="ru-RU" sz="36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Нарисованный</a:t>
            </a:r>
          </a:p>
          <a:p>
            <a:endParaRPr lang="ru-RU" sz="36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ru-RU" sz="36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Просеянный</a:t>
            </a:r>
          </a:p>
          <a:p>
            <a:r>
              <a:rPr lang="ru-RU" sz="36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Увлечённый</a:t>
            </a:r>
          </a:p>
          <a:p>
            <a:r>
              <a:rPr lang="ru-RU" sz="36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Расстилавшийся</a:t>
            </a:r>
            <a:endParaRPr lang="ru-RU" sz="36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022688607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694509" y="532402"/>
            <a:ext cx="11088188" cy="4351338"/>
          </a:xfrm>
        </p:spPr>
        <p:txBody>
          <a:bodyPr>
            <a:noAutofit/>
          </a:bodyPr>
          <a:lstStyle/>
          <a:p>
            <a:r>
              <a:rPr lang="ru-RU" sz="3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Упражнение 1. Исправьте речевые ошибки, связанные с употреблением причастных оборотов. Запишите в исправленном виде. </a:t>
            </a:r>
            <a:endParaRPr lang="ru-RU" sz="32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ru-RU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 </a:t>
            </a:r>
          </a:p>
          <a:p>
            <a:r>
              <a:rPr lang="ru-RU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1. В мастерскую привезли табуретки, делавшиеся столярами.</a:t>
            </a:r>
          </a:p>
          <a:p>
            <a:r>
              <a:rPr lang="ru-RU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2. Из этой книги мы узнали о тех ужасах, пережитых нашим народом.</a:t>
            </a:r>
          </a:p>
          <a:p>
            <a:r>
              <a:rPr lang="ru-RU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3. Мы увидели крестьян, отправляющих домой.</a:t>
            </a:r>
          </a:p>
          <a:p>
            <a:r>
              <a:rPr lang="ru-RU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4. Дети играли на покрытом лугу свежей травой.</a:t>
            </a:r>
          </a:p>
          <a:p>
            <a:r>
              <a:rPr lang="ru-RU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5. Там стоит какая-то фигура, напоминавшая надсмотрщика.</a:t>
            </a:r>
          </a:p>
          <a:p>
            <a:endParaRPr lang="ru-RU" sz="32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59357378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209005" y="245019"/>
            <a:ext cx="11678193" cy="4351338"/>
          </a:xfrm>
        </p:spPr>
        <p:txBody>
          <a:bodyPr>
            <a:noAutofit/>
          </a:bodyPr>
          <a:lstStyle/>
          <a:p>
            <a:r>
              <a:rPr lang="ru-RU" sz="3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Упражнение 2. Исправьте речевые ошибки, связанные с употреблением причастных оборотов. Запишите в исправленном виде. </a:t>
            </a:r>
            <a:endParaRPr lang="ru-RU" sz="32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ru-RU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 1. Честь и хвала воспитателям, </a:t>
            </a:r>
            <a:r>
              <a:rPr lang="ru-RU" sz="3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сумеющим</a:t>
            </a:r>
            <a:r>
              <a:rPr lang="ru-RU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вырастить хороших людей.</a:t>
            </a:r>
          </a:p>
          <a:p>
            <a:r>
              <a:rPr lang="ru-RU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2. Книга, читающаяся с увлечением, содержит много интересного.</a:t>
            </a:r>
          </a:p>
          <a:p>
            <a:r>
              <a:rPr lang="ru-RU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3. На окраине поселка стояла палатка, торговавшая спичками и хлебом.</a:t>
            </a:r>
          </a:p>
          <a:p>
            <a:r>
              <a:rPr lang="ru-RU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4. Выступивший президент по телевидению рассказал о новых указах.</a:t>
            </a:r>
          </a:p>
          <a:p>
            <a:r>
              <a:rPr lang="ru-RU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5. Выращенные овощи в теплице менее полезны, чем грунтовые.</a:t>
            </a:r>
          </a:p>
          <a:p>
            <a:endParaRPr lang="ru-RU" sz="32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967847298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ru-RU" sz="4800" b="1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Найдите третье лишнее</a:t>
            </a:r>
            <a:endParaRPr lang="ru-RU" sz="4800" b="1" dirty="0">
              <a:solidFill>
                <a:srgbClr val="FF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ru-RU" sz="44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Достигнутый</a:t>
            </a:r>
          </a:p>
          <a:p>
            <a:r>
              <a:rPr lang="ru-RU" sz="44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Награжденный </a:t>
            </a:r>
          </a:p>
          <a:p>
            <a:r>
              <a:rPr lang="ru-RU" sz="44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Взята</a:t>
            </a:r>
          </a:p>
          <a:p>
            <a:r>
              <a:rPr lang="ru-RU" sz="44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По какому признаку вы определили, что это причастие краткое?</a:t>
            </a:r>
            <a:endParaRPr lang="ru-RU" sz="44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515718543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ru-RU" b="1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Новый материал</a:t>
            </a:r>
            <a:endParaRPr lang="ru-RU" b="1" dirty="0">
              <a:solidFill>
                <a:srgbClr val="FF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0" indent="0">
              <a:buNone/>
            </a:pPr>
            <a:r>
              <a:rPr lang="ru-RU" sz="44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Какие причастия относятся к кратким?</a:t>
            </a:r>
          </a:p>
          <a:p>
            <a:pPr marL="0" indent="0">
              <a:buNone/>
            </a:pPr>
            <a:r>
              <a:rPr lang="ru-RU" sz="72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взята</a:t>
            </a:r>
            <a:endParaRPr lang="ru-RU" sz="72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graphicFrame>
        <p:nvGraphicFramePr>
          <p:cNvPr id="4" name="Таблица 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084099738"/>
              </p:ext>
            </p:extLst>
          </p:nvPr>
        </p:nvGraphicFramePr>
        <p:xfrm>
          <a:off x="4847046" y="2619734"/>
          <a:ext cx="1227909" cy="1097280"/>
        </p:xfrm>
        <a:graphic>
          <a:graphicData uri="http://schemas.openxmlformats.org/drawingml/2006/table">
            <a:tbl>
              <a:tblPr firstRow="1" bandRow="1">
                <a:tableStyleId>{2D5ABB26-0587-4C30-8999-92F81FD0307C}</a:tableStyleId>
              </a:tblPr>
              <a:tblGrid>
                <a:gridCol w="1227909">
                  <a:extLst>
                    <a:ext uri="{9D8B030D-6E8A-4147-A177-3AD203B41FA5}">
                      <a16:colId xmlns:a16="http://schemas.microsoft.com/office/drawing/2014/main" val="344854447"/>
                    </a:ext>
                  </a:extLst>
                </a:gridCol>
              </a:tblGrid>
              <a:tr h="929357">
                <a:tc>
                  <a:txBody>
                    <a:bodyPr/>
                    <a:lstStyle/>
                    <a:p>
                      <a:pPr algn="ctr"/>
                      <a:r>
                        <a:rPr lang="ru-RU" sz="6600" dirty="0" smtClean="0"/>
                        <a:t>1                </a:t>
                      </a:r>
                      <a:endParaRPr lang="ru-RU" sz="6600" b="1" dirty="0">
                        <a:solidFill>
                          <a:srgbClr val="FF0000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202380333"/>
                  </a:ext>
                </a:extLst>
              </a:tr>
            </a:tbl>
          </a:graphicData>
        </a:graphic>
      </p:graphicFrame>
      <p:graphicFrame>
        <p:nvGraphicFramePr>
          <p:cNvPr id="5" name="Таблица 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548967649"/>
              </p:ext>
            </p:extLst>
          </p:nvPr>
        </p:nvGraphicFramePr>
        <p:xfrm>
          <a:off x="4950822" y="4001294"/>
          <a:ext cx="1145177" cy="1197723"/>
        </p:xfrm>
        <a:graphic>
          <a:graphicData uri="http://schemas.openxmlformats.org/drawingml/2006/table">
            <a:tbl>
              <a:tblPr firstRow="1" bandRow="1">
                <a:tableStyleId>{2D5ABB26-0587-4C30-8999-92F81FD0307C}</a:tableStyleId>
              </a:tblPr>
              <a:tblGrid>
                <a:gridCol w="1145177">
                  <a:extLst>
                    <a:ext uri="{9D8B030D-6E8A-4147-A177-3AD203B41FA5}">
                      <a16:colId xmlns:a16="http://schemas.microsoft.com/office/drawing/2014/main" val="344854447"/>
                    </a:ext>
                  </a:extLst>
                </a:gridCol>
              </a:tblGrid>
              <a:tr h="1197723">
                <a:tc>
                  <a:txBody>
                    <a:bodyPr/>
                    <a:lstStyle/>
                    <a:p>
                      <a:pPr algn="ctr"/>
                      <a:endParaRPr lang="ru-RU" sz="6600" b="1" dirty="0">
                        <a:solidFill>
                          <a:srgbClr val="FF0000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202380333"/>
                  </a:ext>
                </a:extLst>
              </a:tr>
            </a:tbl>
          </a:graphicData>
        </a:graphic>
      </p:graphicFrame>
      <p:graphicFrame>
        <p:nvGraphicFramePr>
          <p:cNvPr id="6" name="Таблица 5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515703586"/>
              </p:ext>
            </p:extLst>
          </p:nvPr>
        </p:nvGraphicFramePr>
        <p:xfrm>
          <a:off x="2759166" y="2619734"/>
          <a:ext cx="780869" cy="1097280"/>
        </p:xfrm>
        <a:graphic>
          <a:graphicData uri="http://schemas.openxmlformats.org/drawingml/2006/table">
            <a:tbl>
              <a:tblPr firstRow="1" bandRow="1">
                <a:tableStyleId>{2D5ABB26-0587-4C30-8999-92F81FD0307C}</a:tableStyleId>
              </a:tblPr>
              <a:tblGrid>
                <a:gridCol w="780869">
                  <a:extLst>
                    <a:ext uri="{9D8B030D-6E8A-4147-A177-3AD203B41FA5}">
                      <a16:colId xmlns:a16="http://schemas.microsoft.com/office/drawing/2014/main" val="344854447"/>
                    </a:ext>
                  </a:extLst>
                </a:gridCol>
              </a:tblGrid>
              <a:tr h="528414">
                <a:tc>
                  <a:txBody>
                    <a:bodyPr/>
                    <a:lstStyle/>
                    <a:p>
                      <a:pPr algn="ctr"/>
                      <a:endParaRPr lang="ru-RU" sz="6600" b="1" dirty="0">
                        <a:ln w="76200">
                          <a:solidFill>
                            <a:sysClr val="windowText" lastClr="000000"/>
                          </a:solidFill>
                        </a:ln>
                        <a:solidFill>
                          <a:srgbClr val="FF0000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202380333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2160816836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ru-RU" b="1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Работа с учебником</a:t>
            </a:r>
            <a:endParaRPr lang="ru-RU" b="1" dirty="0">
              <a:solidFill>
                <a:srgbClr val="FF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ru-RU" sz="54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Параграф 37</a:t>
            </a:r>
          </a:p>
          <a:p>
            <a:r>
              <a:rPr lang="ru-RU" sz="54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Упр.433</a:t>
            </a:r>
          </a:p>
          <a:p>
            <a:r>
              <a:rPr lang="ru-RU" sz="54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Упр.435 </a:t>
            </a:r>
          </a:p>
          <a:p>
            <a:r>
              <a:rPr lang="ru-RU" sz="54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Домашнее задание</a:t>
            </a:r>
            <a:r>
              <a:rPr lang="ru-RU" sz="5400" b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: упр.436</a:t>
            </a:r>
            <a:endParaRPr lang="ru-RU" sz="54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688010658"/>
      </p:ext>
    </p:extLst>
  </p:cSld>
  <p:clrMapOvr>
    <a:masterClrMapping/>
  </p:clrMapOvr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Стандартная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11</TotalTime>
  <Words>267</Words>
  <Application>Microsoft Office PowerPoint</Application>
  <PresentationFormat>Широкоэкранный</PresentationFormat>
  <Paragraphs>51</Paragraphs>
  <Slides>9</Slides>
  <Notes>0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4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9</vt:i4>
      </vt:variant>
    </vt:vector>
  </HeadingPairs>
  <TitlesOfParts>
    <vt:vector size="14" baseType="lpstr">
      <vt:lpstr>Arial</vt:lpstr>
      <vt:lpstr>Calibri</vt:lpstr>
      <vt:lpstr>Calibri Light</vt:lpstr>
      <vt:lpstr>Times New Roman</vt:lpstr>
      <vt:lpstr>Тема Office</vt:lpstr>
      <vt:lpstr>Полные и краткие причастия</vt:lpstr>
      <vt:lpstr>Повторение</vt:lpstr>
      <vt:lpstr>Игра «Третье лишнее»</vt:lpstr>
      <vt:lpstr>Игра «Третий лишний»</vt:lpstr>
      <vt:lpstr>Презентация PowerPoint</vt:lpstr>
      <vt:lpstr>Презентация PowerPoint</vt:lpstr>
      <vt:lpstr>Найдите третье лишнее</vt:lpstr>
      <vt:lpstr>Новый материал</vt:lpstr>
      <vt:lpstr>Работа с учебником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Полные и краткие причастия</dc:title>
  <dc:creator>Admin</dc:creator>
  <cp:lastModifiedBy>Admin</cp:lastModifiedBy>
  <cp:revision>3</cp:revision>
  <dcterms:created xsi:type="dcterms:W3CDTF">2020-12-20T07:23:07Z</dcterms:created>
  <dcterms:modified xsi:type="dcterms:W3CDTF">2020-12-20T07:34:10Z</dcterms:modified>
</cp:coreProperties>
</file>