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44" autoAdjust="0"/>
    <p:restoredTop sz="94660"/>
  </p:normalViewPr>
  <p:slideViewPr>
    <p:cSldViewPr>
      <p:cViewPr varScale="1">
        <p:scale>
          <a:sx n="71" d="100"/>
          <a:sy n="71" d="100"/>
        </p:scale>
        <p:origin x="1170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1.xml"/><Relationship Id="rId16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42844" y="357166"/>
            <a:ext cx="3286148" cy="1571636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2844" y="2214554"/>
            <a:ext cx="3286148" cy="4000528"/>
          </a:xfrm>
        </p:spPr>
        <p:txBody>
          <a:bodyPr>
            <a:normAutofit/>
          </a:bodyPr>
          <a:lstStyle>
            <a:lvl1pPr marL="0" indent="0" algn="ctr">
              <a:buNone/>
              <a:defRPr sz="2800" b="1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3DE3AF-2F93-4255-BCDC-4861A8072A10}" type="datetimeFigureOut">
              <a:rPr lang="ru-RU" smtClean="0"/>
              <a:t>03.01.2021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E5B624-783D-4930-B492-462C098DA9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3DE3AF-2F93-4255-BCDC-4861A8072A10}" type="datetimeFigureOut">
              <a:rPr lang="ru-RU" smtClean="0"/>
              <a:t>03.01.2021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E5B624-783D-4930-B492-462C098DA9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2844" y="500042"/>
            <a:ext cx="3214710" cy="1219199"/>
          </a:xfrm>
        </p:spPr>
        <p:txBody>
          <a:bodyPr anchor="t">
            <a:noAutofit/>
          </a:bodyPr>
          <a:lstStyle>
            <a:lvl1pPr algn="l">
              <a:defRPr sz="2800" b="1" cap="all"/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071934" y="857232"/>
            <a:ext cx="4857784" cy="4500594"/>
          </a:xfrm>
        </p:spPr>
        <p:txBody>
          <a:bodyPr anchor="b"/>
          <a:lstStyle>
            <a:lvl1pPr marL="0" indent="0">
              <a:buNone/>
              <a:defRPr sz="2000" b="1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3DE3AF-2F93-4255-BCDC-4861A8072A10}" type="datetimeFigureOut">
              <a:rPr lang="ru-RU" smtClean="0"/>
              <a:t>03.01.2021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E5B624-783D-4930-B492-462C098DA9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42844" y="2143116"/>
            <a:ext cx="3286148" cy="4143404"/>
          </a:xfrm>
          <a:blipFill dpi="0" rotWithShape="1">
            <a:blip r:embed="rId2">
              <a:alphaModFix amt="44000"/>
            </a:blip>
            <a:srcRect/>
            <a:tile tx="0" ty="0" sx="100000" sy="100000" flip="none" algn="tl"/>
          </a:blipFill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214810" y="571480"/>
            <a:ext cx="4643470" cy="564360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3DE3AF-2F93-4255-BCDC-4861A8072A10}" type="datetimeFigureOut">
              <a:rPr lang="ru-RU" smtClean="0"/>
              <a:t>03.01.2021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E5B624-783D-4930-B492-462C098DA9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42844" y="2071678"/>
            <a:ext cx="3286148" cy="571504"/>
          </a:xfrm>
          <a:blipFill dpi="0" rotWithShape="1">
            <a:blip r:embed="rId2">
              <a:alphaModFix amt="27000"/>
            </a:blip>
            <a:srcRect/>
            <a:tile tx="0" ty="0" sx="100000" sy="100000" flip="none" algn="tl"/>
          </a:blipFill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142844" y="2643181"/>
            <a:ext cx="3286148" cy="3643339"/>
          </a:xfrm>
          <a:blipFill dpi="0" rotWithShape="1">
            <a:blip r:embed="rId2">
              <a:alphaModFix amt="23000"/>
            </a:blip>
            <a:srcRect/>
            <a:tile tx="0" ty="0" sx="100000" sy="100000" flip="none" algn="tl"/>
          </a:blipFill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214810" y="500042"/>
            <a:ext cx="464347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214810" y="1285860"/>
            <a:ext cx="4643470" cy="50006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3DE3AF-2F93-4255-BCDC-4861A8072A10}" type="datetimeFigureOut">
              <a:rPr lang="ru-RU" smtClean="0"/>
              <a:t>03.01.2021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E5B624-783D-4930-B492-462C098DA9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3DE3AF-2F93-4255-BCDC-4861A8072A10}" type="datetimeFigureOut">
              <a:rPr lang="ru-RU" smtClean="0"/>
              <a:t>03.01.2021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E5B624-783D-4930-B492-462C098DA9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3DE3AF-2F93-4255-BCDC-4861A8072A10}" type="datetimeFigureOut">
              <a:rPr lang="ru-RU" smtClean="0"/>
              <a:t>03.01.2021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E5B624-783D-4930-B492-462C098DA9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3DE3AF-2F93-4255-BCDC-4861A8072A10}" type="datetimeFigureOut">
              <a:rPr lang="ru-RU" smtClean="0"/>
              <a:t>03.01.2021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E5B624-783D-4930-B492-462C098DA9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0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2844" y="357166"/>
            <a:ext cx="3286148" cy="15716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143372" y="500042"/>
            <a:ext cx="4786346" cy="571504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71406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="1">
                <a:solidFill>
                  <a:srgbClr val="C00000"/>
                </a:solidFill>
              </a:defRPr>
            </a:lvl1pPr>
          </a:lstStyle>
          <a:p>
            <a:fld id="{033DE3AF-2F93-4255-BCDC-4861A8072A10}" type="datetimeFigureOut">
              <a:rPr lang="ru-RU" smtClean="0"/>
              <a:pPr/>
              <a:t>03.01.2021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2643174" y="6356350"/>
            <a:ext cx="39290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rgbClr val="C00000"/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858016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rgbClr val="C00000"/>
                </a:solidFill>
              </a:defRPr>
            </a:lvl1pPr>
          </a:lstStyle>
          <a:p>
            <a:fld id="{3BE5B624-783D-4930-B492-462C098DA9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8" r:id="rId8"/>
  </p:sldLayoutIdLst>
  <p:txStyles>
    <p:titleStyle>
      <a:lvl1pPr algn="ctr" defTabSz="914400" rtl="0" eaLnBrk="1" latinLnBrk="0" hangingPunct="1">
        <a:spcBef>
          <a:spcPct val="0"/>
        </a:spcBef>
        <a:buNone/>
        <a:defRPr sz="3600" b="1" kern="1200" spc="300">
          <a:solidFill>
            <a:srgbClr val="C000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Century Schoolbook" pitchFamily="18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b="0" kern="1200">
          <a:solidFill>
            <a:schemeClr val="tx1"/>
          </a:solidFill>
          <a:latin typeface="Century Schoolbook" pitchFamily="18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b="0" kern="1200">
          <a:solidFill>
            <a:schemeClr val="tx1"/>
          </a:solidFill>
          <a:latin typeface="Century Schoolbook" pitchFamily="18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b="0" kern="1200">
          <a:solidFill>
            <a:schemeClr val="tx1"/>
          </a:solidFill>
          <a:latin typeface="Century Schoolbook" pitchFamily="18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b="0" kern="1200">
          <a:solidFill>
            <a:schemeClr val="tx1"/>
          </a:solidFill>
          <a:latin typeface="Century Schoolbook" pitchFamily="18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b="0" kern="1200">
          <a:solidFill>
            <a:schemeClr val="tx1"/>
          </a:solidFill>
          <a:latin typeface="Century Schoolbook" pitchFamily="18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36028" y="188640"/>
            <a:ext cx="3286148" cy="1357322"/>
          </a:xfrm>
        </p:spPr>
        <p:txBody>
          <a:bodyPr>
            <a:noAutofit/>
          </a:bodyPr>
          <a:lstStyle/>
          <a:p>
            <a:r>
              <a:rPr lang="ru-RU" sz="28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Прошлое, настоящее и будущее письма</a:t>
            </a:r>
            <a:r>
              <a:rPr lang="ru-RU" sz="2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0" y="2348880"/>
            <a:ext cx="3563887" cy="3074114"/>
          </a:xfrm>
        </p:spPr>
        <p:txBody>
          <a:bodyPr>
            <a:normAutofit/>
          </a:bodyPr>
          <a:lstStyle/>
          <a:p>
            <a:endParaRPr lang="ru-RU" sz="2000" dirty="0"/>
          </a:p>
          <a:p>
            <a:r>
              <a:rPr lang="ru-RU" sz="2000" dirty="0">
                <a:solidFill>
                  <a:schemeClr val="tx1"/>
                </a:solidFill>
              </a:rPr>
              <a:t> Качалова Вероника,</a:t>
            </a:r>
          </a:p>
          <a:p>
            <a:r>
              <a:rPr lang="ru-RU" sz="2000" dirty="0">
                <a:solidFill>
                  <a:schemeClr val="tx1"/>
                </a:solidFill>
              </a:rPr>
              <a:t>обучающаяся 9 б класса.</a:t>
            </a:r>
          </a:p>
          <a:p>
            <a:r>
              <a:rPr lang="ru-RU" sz="2000" dirty="0">
                <a:solidFill>
                  <a:schemeClr val="tx1"/>
                </a:solidFill>
              </a:rPr>
              <a:t>Руководитель  </a:t>
            </a:r>
            <a:r>
              <a:rPr lang="ru-RU" sz="2000" dirty="0" err="1">
                <a:solidFill>
                  <a:schemeClr val="tx1"/>
                </a:solidFill>
              </a:rPr>
              <a:t>Пакулова</a:t>
            </a:r>
            <a:r>
              <a:rPr lang="ru-RU" sz="2000" dirty="0">
                <a:solidFill>
                  <a:schemeClr val="tx1"/>
                </a:solidFill>
              </a:rPr>
              <a:t> Елена Петровна, учитель русского языка и  литературы</a:t>
            </a:r>
            <a:endParaRPr lang="ru-RU" sz="2000" dirty="0"/>
          </a:p>
        </p:txBody>
      </p:sp>
      <p:sp>
        <p:nvSpPr>
          <p:cNvPr id="4" name="TextBox 3"/>
          <p:cNvSpPr txBox="1"/>
          <p:nvPr/>
        </p:nvSpPr>
        <p:spPr>
          <a:xfrm>
            <a:off x="4211960" y="620688"/>
            <a:ext cx="4752528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Как много мы потеряли, перестав писать письма!</a:t>
            </a:r>
          </a:p>
          <a:p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Телефонный разговор нельзя перечитывать снова и снова.</a:t>
            </a:r>
          </a:p>
          <a:p>
            <a:pPr algn="r"/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Лиз Карпентер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https://dmn-dallas-news-prod.cdn.arcpublishing.com/resizer/9ipOsajXlo-YXSUHTBgvJgXIrJk=/930x0/smart/filters:no_upscale()/arc-anglerfish-arc2-prod-dmn.s3.amazonaws.com/public/QIRR2HDWZA4OKREZNLCM7SC2RY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904" y="3140968"/>
            <a:ext cx="2710173" cy="33196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357166"/>
            <a:ext cx="4143372" cy="6168178"/>
          </a:xfrm>
        </p:spPr>
        <p:txBody>
          <a:bodyPr>
            <a:normAutofit/>
          </a:bodyPr>
          <a:lstStyle/>
          <a:p>
            <a:r>
              <a:rPr lang="ru-RU" sz="320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20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Цель:</a:t>
            </a:r>
            <a:r>
              <a:rPr lang="ru-RU" sz="320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80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8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8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b="0" dirty="0" smtClean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исследование </a:t>
            </a:r>
            <a:r>
              <a:rPr lang="ru-RU" sz="3200" b="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истории  развития письма (как эпистолярного жанра)  и актуальности этого жанра в наши </a:t>
            </a:r>
            <a:r>
              <a:rPr lang="ru-RU" sz="3200" b="0" dirty="0" smtClean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дни</a:t>
            </a:r>
            <a:endParaRPr lang="ru-RU" sz="3200" b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b="1" dirty="0" smtClean="0">
                <a:solidFill>
                  <a:srgbClr val="C00000"/>
                </a:solidFill>
              </a:rPr>
              <a:t>Актуальность  темы</a:t>
            </a:r>
            <a:r>
              <a:rPr lang="ru-RU" dirty="0" smtClean="0">
                <a:solidFill>
                  <a:srgbClr val="C00000"/>
                </a:solidFill>
              </a:rPr>
              <a:t> </a:t>
            </a:r>
          </a:p>
          <a:p>
            <a:pPr marL="0" indent="0" algn="just">
              <a:buNone/>
            </a:pPr>
            <a:r>
              <a:rPr lang="ru-RU" dirty="0"/>
              <a:t>Н</a:t>
            </a:r>
            <a:r>
              <a:rPr lang="ru-RU" dirty="0" smtClean="0"/>
              <a:t>аписание </a:t>
            </a:r>
            <a:r>
              <a:rPr lang="ru-RU" dirty="0"/>
              <a:t>письма развивает «память руки», помогает  человеку запоминать написание слов, последовательно излагать мысли (логику),  делать нашу речь гибкой, красивой.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8401855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flip="none" rotWithShape="1">
          <a:gsLst>
            <a:gs pos="0">
              <a:schemeClr val="accent1">
                <a:lumMod val="0"/>
                <a:lumOff val="100000"/>
              </a:schemeClr>
            </a:gs>
            <a:gs pos="35000">
              <a:schemeClr val="accent1">
                <a:lumMod val="0"/>
                <a:lumOff val="100000"/>
              </a:schemeClr>
            </a:gs>
            <a:gs pos="100000">
              <a:schemeClr val="accent1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188640"/>
            <a:ext cx="8496944" cy="65340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98425" algn="just">
              <a:lnSpc>
                <a:spcPct val="115000"/>
              </a:lnSpc>
              <a:spcAft>
                <a:spcPts val="0"/>
              </a:spcAft>
              <a:tabLst>
                <a:tab pos="244475" algn="l"/>
              </a:tabLst>
            </a:pPr>
            <a:r>
              <a:rPr lang="ru-RU" sz="2800" b="1" spc="-5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Задачи:</a:t>
            </a:r>
          </a:p>
          <a:p>
            <a:pPr marR="98425" algn="just">
              <a:lnSpc>
                <a:spcPct val="115000"/>
              </a:lnSpc>
              <a:spcAft>
                <a:spcPts val="0"/>
              </a:spcAft>
              <a:tabLst>
                <a:tab pos="244475" algn="l"/>
              </a:tabLst>
            </a:pPr>
            <a:r>
              <a:rPr lang="ru-RU" sz="2800" spc="-5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-познакомиться </a:t>
            </a:r>
            <a:r>
              <a:rPr lang="ru-RU" sz="2800" spc="-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 историей развития письма, особенностями написания в прошлом и </a:t>
            </a:r>
            <a:r>
              <a:rPr lang="ru-RU" sz="2800" spc="-5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настоящем;</a:t>
            </a:r>
            <a:endParaRPr lang="ru-RU" sz="2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 algn="just">
              <a:lnSpc>
                <a:spcPct val="115000"/>
              </a:lnSpc>
              <a:spcAft>
                <a:spcPts val="0"/>
              </a:spcAft>
              <a:buFontTx/>
              <a:buChar char="-"/>
              <a:tabLst>
                <a:tab pos="91440" algn="l"/>
              </a:tabLst>
            </a:pPr>
            <a:r>
              <a:rPr lang="ru-RU" sz="2800" spc="-5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проведение </a:t>
            </a:r>
            <a:r>
              <a:rPr lang="ru-RU" sz="2800" spc="-5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анкетирования среди обучающихся нашей школы «Актуально ли письмо в наше время</a:t>
            </a:r>
            <a:r>
              <a:rPr lang="ru-RU" sz="2800" spc="-5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?»</a:t>
            </a:r>
            <a:endParaRPr lang="ru-RU" sz="2800" dirty="0" smtClean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  <a:tabLst>
                <a:tab pos="91440" algn="l"/>
              </a:tabLst>
            </a:pPr>
            <a:r>
              <a:rPr lang="ru-RU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800" b="1" i="1" spc="-5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Объект</a:t>
            </a:r>
            <a:r>
              <a:rPr lang="ru-RU" sz="2800" b="1" i="1" spc="2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800" b="1" i="1" spc="-5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исследования</a:t>
            </a:r>
            <a:r>
              <a:rPr lang="ru-RU" sz="2800" spc="-5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обучающиеся нашей школы.</a:t>
            </a:r>
            <a:endParaRPr lang="ru-RU" sz="2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sz="2800" b="1" spc="-5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800" b="1" i="1" spc="-5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Предмет</a:t>
            </a:r>
            <a:r>
              <a:rPr lang="ru-RU" sz="2800" b="1" i="1" spc="2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800" b="1" i="1" spc="-5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исследования</a:t>
            </a:r>
            <a:r>
              <a:rPr lang="ru-RU" sz="2800" spc="-5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r>
              <a:rPr lang="ru-RU" sz="2800" spc="1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800" spc="-5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письмо как эпистолярный жанр</a:t>
            </a:r>
            <a:r>
              <a:rPr lang="ru-RU" sz="2800" spc="-5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algn="just">
              <a:lnSpc>
                <a:spcPct val="115000"/>
              </a:lnSpc>
            </a:pPr>
            <a:r>
              <a:rPr lang="ru-RU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Гипотеза исследования</a:t>
            </a:r>
            <a:r>
              <a:rPr 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если в наши дни возобновить общение людей с помощью писем, это позволит повысить грамотность, речевую культуру, развить логику и коммуникативные способности. </a:t>
            </a: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endParaRPr lang="ru-RU" sz="2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9404821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0"/>
                <a:lumOff val="100000"/>
              </a:schemeClr>
            </a:gs>
            <a:gs pos="35000">
              <a:schemeClr val="accent1">
                <a:lumMod val="0"/>
                <a:lumOff val="100000"/>
              </a:schemeClr>
            </a:gs>
            <a:gs pos="100000">
              <a:schemeClr val="accent1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260648"/>
            <a:ext cx="8892480" cy="32685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71755" marR="68580" indent="450850" algn="just">
              <a:spcAft>
                <a:spcPts val="0"/>
              </a:spcAft>
            </a:pPr>
            <a:r>
              <a:rPr lang="ru-RU" sz="3200" b="1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Методы</a:t>
            </a:r>
            <a:r>
              <a:rPr lang="ru-RU" sz="3200" b="1" i="1" spc="125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b="1" i="1" spc="-5" dirty="0">
                <a:latin typeface="Times New Roman" panose="02020603050405020304" pitchFamily="18" charset="0"/>
                <a:ea typeface="Times New Roman" panose="02020603050405020304" pitchFamily="18" charset="0"/>
              </a:rPr>
              <a:t>исследования</a:t>
            </a:r>
            <a:r>
              <a:rPr lang="ru-RU" sz="3200" i="1" spc="-5" dirty="0"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r>
              <a:rPr lang="ru-RU" sz="3200" spc="135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spc="-5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анализ</a:t>
            </a:r>
            <a:r>
              <a:rPr lang="ru-RU" sz="3200" spc="11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spc="135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spc="-1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литературы</a:t>
            </a:r>
            <a:r>
              <a:rPr lang="ru-RU" sz="3200" spc="135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по</a:t>
            </a:r>
            <a:r>
              <a:rPr lang="ru-RU" sz="3200" spc="15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spc="-5" dirty="0">
                <a:latin typeface="Times New Roman" panose="02020603050405020304" pitchFamily="18" charset="0"/>
                <a:ea typeface="Times New Roman" panose="02020603050405020304" pitchFamily="18" charset="0"/>
              </a:rPr>
              <a:t>проблеме</a:t>
            </a:r>
            <a:r>
              <a:rPr lang="ru-RU" sz="3200" spc="125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spc="-5" dirty="0">
                <a:latin typeface="Times New Roman" panose="02020603050405020304" pitchFamily="18" charset="0"/>
                <a:ea typeface="Times New Roman" panose="02020603050405020304" pitchFamily="18" charset="0"/>
              </a:rPr>
              <a:t>исследования,</a:t>
            </a:r>
            <a:r>
              <a:rPr lang="ru-RU" sz="3200" spc="14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spc="-5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анализ</a:t>
            </a:r>
            <a:r>
              <a:rPr lang="ru-RU" sz="3200" spc="-1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spc="-5" dirty="0">
                <a:latin typeface="Times New Roman" panose="02020603050405020304" pitchFamily="18" charset="0"/>
                <a:ea typeface="Times New Roman" panose="02020603050405020304" pitchFamily="18" charset="0"/>
              </a:rPr>
              <a:t>результатов</a:t>
            </a:r>
            <a:r>
              <a:rPr lang="ru-RU" sz="3200" spc="15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spc="-5" dirty="0">
                <a:latin typeface="Times New Roman" panose="02020603050405020304" pitchFamily="18" charset="0"/>
                <a:ea typeface="Times New Roman" panose="02020603050405020304" pitchFamily="18" charset="0"/>
              </a:rPr>
              <a:t>исследования:</a:t>
            </a:r>
            <a:r>
              <a:rPr lang="ru-RU" sz="3200" spc="-15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spc="-5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анкетирование, обобщение</a:t>
            </a:r>
            <a:r>
              <a:rPr lang="ru-RU" sz="3200" spc="-2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spc="5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опыта.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522605" algn="just">
              <a:lnSpc>
                <a:spcPct val="115000"/>
              </a:lnSpc>
              <a:spcAft>
                <a:spcPts val="0"/>
              </a:spcAft>
            </a:pPr>
            <a:r>
              <a:rPr lang="ru-RU" sz="3200" b="1" i="1" spc="-5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Практическая</a:t>
            </a:r>
            <a:r>
              <a:rPr lang="ru-RU" sz="3200" b="1" i="1" spc="5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2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значимость</a:t>
            </a:r>
            <a:r>
              <a:rPr lang="ru-RU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r>
              <a:rPr lang="ru-RU" sz="3200" spc="-15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200" spc="-5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создание советов (из личного опыта) для написания писем. </a:t>
            </a:r>
            <a:endParaRPr lang="ru-RU" sz="3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522605" algn="just">
              <a:lnSpc>
                <a:spcPct val="115000"/>
              </a:lnSpc>
              <a:spcAft>
                <a:spcPts val="0"/>
              </a:spcAft>
            </a:pPr>
            <a:r>
              <a:rPr lang="ru-RU" sz="3200" b="1" i="1" spc="-5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Тип</a:t>
            </a:r>
            <a:r>
              <a:rPr lang="ru-RU" sz="3200" b="1" i="1" spc="1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200" b="1" i="1" spc="-5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проекта</a:t>
            </a:r>
            <a:r>
              <a:rPr lang="ru-RU" sz="3200" spc="-5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r>
              <a:rPr lang="ru-RU" sz="3200" spc="1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200" spc="2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200" spc="-5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исследовательский</a:t>
            </a:r>
            <a:endParaRPr lang="ru-RU" sz="3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2050" name="Picture 2" descr="http://dlearning.ru/upload/iblock/792/79219ac1fbdced3de238c6b72ec5056d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9856" y="3529235"/>
            <a:ext cx="6912768" cy="254071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7470051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История письма</a:t>
            </a:r>
            <a:endParaRPr lang="ru-RU" dirty="0"/>
          </a:p>
        </p:txBody>
      </p:sp>
      <p:pic>
        <p:nvPicPr>
          <p:cNvPr id="4098" name="Picture 2" descr="http://900igr.net/up/datas/108426/00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04864"/>
            <a:ext cx="4499992" cy="40324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https://fsd.multiurok.ru/html/2016/12/24/s_585e44450f508/img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308622"/>
            <a:ext cx="4320480" cy="3240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6" name="Picture 10" descr="http://faet.ru/wp-content/uploads/2018/01/40-1-%D0%BA%D0%B8%D0%BF%D1%83-%D0%B8%D0%BD%D0%BA%D0%B8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3600870"/>
            <a:ext cx="4320480" cy="3151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7149245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4067944" y="260648"/>
            <a:ext cx="4896544" cy="71711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>
                <a:latin typeface="Times New Roman" panose="02020603050405020304" pitchFamily="18" charset="0"/>
                <a:ea typeface="Calibri" panose="020F0502020204030204" pitchFamily="34" charset="0"/>
              </a:rPr>
              <a:t>В России само название «письмо» вошло во всеобщее употребление лишь с XVIII столетия. </a:t>
            </a:r>
            <a:endParaRPr lang="ru-RU" sz="3200" b="1" dirty="0" smtClean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 этого на Руси использовали названия «грамота», «грамотка» (грамотка посыльная), а позднее некоторое время в ходу было перекочевавшее к нам из Западной Европы слово «эпистола».</a:t>
            </a:r>
          </a:p>
          <a:p>
            <a:endParaRPr lang="ru-RU" sz="4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122" name="Picture 2" descr="https://ds04.infourok.ru/uploads/ex/09a9/00158d78-962f496a/img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16632"/>
            <a:ext cx="3832555" cy="30243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https://bigenc.ru/media/2016/10/27/1235245597/2937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3212976"/>
            <a:ext cx="3828985" cy="3168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289670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260648"/>
            <a:ext cx="3421044" cy="1571636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Правила составления письма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4211960" y="476672"/>
            <a:ext cx="4572000" cy="526297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8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1710 году указом Петра был утвержден новый </a:t>
            </a:r>
            <a:r>
              <a:rPr lang="ru-RU" sz="2800" i="1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гражданский </a:t>
            </a:r>
            <a:r>
              <a:rPr lang="ru-RU" sz="2800" i="1" dirty="0" smtClean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алфавит</a:t>
            </a:r>
            <a:r>
              <a:rPr lang="ru-RU" sz="2800" dirty="0" smtClean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Алфавит стал гораздо проще и доступнее широким кругам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населения.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письмах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должны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были излагаться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причины и повод для составления письма, история вопроса, факты, просьбы или отказы и др.</a:t>
            </a:r>
          </a:p>
          <a:p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146" name="Picture 2" descr="https://s9.travelask.ru/system/images/files/001/355/542/wysiwyg/%D0%BF%D0%B5%D1%82%D1%80.jpg_large?1572628019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132856"/>
            <a:ext cx="3265469" cy="43526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8561252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000" dirty="0" smtClean="0"/>
              <a:t>Письмо сегодня </a:t>
            </a:r>
            <a:endParaRPr lang="ru-RU" sz="40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4129890" y="357166"/>
            <a:ext cx="5040560" cy="61247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-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сонце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(солнце),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мыца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(мыться) - орфография фонетическая;</a:t>
            </a:r>
            <a:b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- я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тя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лю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- не несущие смысла части слов отсекаются;</a:t>
            </a:r>
            <a:b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-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изза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(из-за) – опущение дефисов;</a:t>
            </a:r>
            <a:b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-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сдесь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(здесь) - взаимозаменяемость парных согласных ("с" получается при нажатии кнопки телефона три раза, а "з" - после пяти раз);</a:t>
            </a:r>
            <a:b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-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харашо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(хорошо) - варьирование гласных ("а" - одно нажатие, "о" - три);</a:t>
            </a:r>
            <a:endParaRPr lang="ru-RU" sz="28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42844" y="2276872"/>
            <a:ext cx="385192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«SMS» с английского языка  (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Short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Message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Service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) переводится как служба коротких сообщений, система, служащая для отправки и принятия текстовых сообщений посредством мобильного телефона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364865379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400" dirty="0">
                <a:effectLst/>
              </a:rPr>
              <a:t>«Актуально ли использование письма сегодня?»</a:t>
            </a:r>
            <a:endParaRPr lang="ru-RU" sz="2400" dirty="0"/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08295009"/>
              </p:ext>
            </p:extLst>
          </p:nvPr>
        </p:nvGraphicFramePr>
        <p:xfrm>
          <a:off x="142843" y="1872050"/>
          <a:ext cx="8821644" cy="49072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40548">
                  <a:extLst>
                    <a:ext uri="{9D8B030D-6E8A-4147-A177-3AD203B41FA5}">
                      <a16:colId xmlns:a16="http://schemas.microsoft.com/office/drawing/2014/main" val="2240457784"/>
                    </a:ext>
                  </a:extLst>
                </a:gridCol>
                <a:gridCol w="2940548">
                  <a:extLst>
                    <a:ext uri="{9D8B030D-6E8A-4147-A177-3AD203B41FA5}">
                      <a16:colId xmlns:a16="http://schemas.microsoft.com/office/drawing/2014/main" val="3051996972"/>
                    </a:ext>
                  </a:extLst>
                </a:gridCol>
                <a:gridCol w="2940548">
                  <a:extLst>
                    <a:ext uri="{9D8B030D-6E8A-4147-A177-3AD203B41FA5}">
                      <a16:colId xmlns:a16="http://schemas.microsoft.com/office/drawing/2014/main" val="224669445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Вопрос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Положительный</a:t>
                      </a:r>
                      <a:r>
                        <a:rPr lang="ru-RU" sz="20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ответ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Отрицательный ответ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1919095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Актуально ли использование письма?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Да</a:t>
                      </a:r>
                      <a:r>
                        <a:rPr lang="ru-RU" sz="20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-17 чел.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Нет -7 чел.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3566930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Для чего нужны письма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(«излить душу», «пообщаться», «для того, чтобы поделиться своими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секретами», «просто так», «порадовать бабушку, она любит получать письма»)</a:t>
                      </a:r>
                      <a:endParaRPr lang="ru-RU" sz="20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6322927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Получали ли вы письма?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Да- 13 чел.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Нет – 11 чел.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8644769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Радостно было получать письма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Да- 13 чел.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3346803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Писали ли вы письма своим родственникам?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Да – 10 чел.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Нет -14 чел.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900317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Испытывали сложности при написании?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Да- 10 чел. 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15708999"/>
                  </a:ext>
                </a:extLst>
              </a:tr>
            </a:tbl>
          </a:graphicData>
        </a:graphic>
      </p:graphicFrame>
      <p:sp>
        <p:nvSpPr>
          <p:cNvPr id="4" name="Прямоугольник 3"/>
          <p:cNvSpPr/>
          <p:nvPr/>
        </p:nvSpPr>
        <p:spPr>
          <a:xfrm>
            <a:off x="4355976" y="619764"/>
            <a:ext cx="424372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Всего опрошено – 24 чел.</a:t>
            </a:r>
            <a:endParaRPr lang="ru-RU" sz="28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5741959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230043"/>
            <a:ext cx="3672408" cy="1571636"/>
          </a:xfrm>
        </p:spPr>
        <p:txBody>
          <a:bodyPr>
            <a:normAutofit/>
          </a:bodyPr>
          <a:lstStyle/>
          <a:p>
            <a:r>
              <a:rPr lang="ru-RU" sz="2800" dirty="0" smtClean="0"/>
              <a:t>Сложности</a:t>
            </a:r>
            <a:br>
              <a:rPr lang="ru-RU" sz="2800" dirty="0" smtClean="0"/>
            </a:br>
            <a:r>
              <a:rPr lang="ru-RU" sz="2800" dirty="0" smtClean="0"/>
              <a:t>при создании письма</a:t>
            </a:r>
            <a:endParaRPr lang="ru-RU" sz="28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4067944" y="692696"/>
            <a:ext cx="493204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Какие способы общения наиболее часто используются </a:t>
            </a:r>
            <a:r>
              <a:rPr lang="ru-RU" sz="28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вами?</a:t>
            </a:r>
          </a:p>
          <a:p>
            <a:endParaRPr lang="ru-RU" sz="2800" b="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Какие 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из способов общения кажутся удобными?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97038" y="2276872"/>
            <a:ext cx="36004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ru-RU" sz="24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 </a:t>
            </a:r>
            <a:r>
              <a:rPr lang="ru-RU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Не могу 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писать </a:t>
            </a:r>
            <a:r>
              <a:rPr lang="ru-RU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много</a:t>
            </a:r>
          </a:p>
          <a:p>
            <a:pPr>
              <a:spcAft>
                <a:spcPts val="0"/>
              </a:spcAft>
            </a:pPr>
            <a:r>
              <a:rPr lang="ru-RU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 Сложно формулировать</a:t>
            </a:r>
          </a:p>
          <a:p>
            <a:pPr>
              <a:spcAft>
                <a:spcPts val="0"/>
              </a:spcAft>
            </a:pPr>
            <a:r>
              <a:rPr lang="ru-RU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предложения. </a:t>
            </a:r>
          </a:p>
          <a:p>
            <a:pPr>
              <a:spcAft>
                <a:spcPts val="0"/>
              </a:spcAft>
            </a:pP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- Не знаю, о чем писать </a:t>
            </a:r>
            <a:endParaRPr lang="ru-RU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5" name="Выноска со стрелкой влево 4"/>
          <p:cNvSpPr/>
          <p:nvPr/>
        </p:nvSpPr>
        <p:spPr>
          <a:xfrm rot="16200000">
            <a:off x="5389191" y="3425475"/>
            <a:ext cx="1800200" cy="2102748"/>
          </a:xfrm>
          <a:prstGeom prst="leftArrow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3763303" y="5376949"/>
            <a:ext cx="5051976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0"/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Телефон</a:t>
            </a:r>
            <a:endParaRPr lang="ru-RU" sz="5400" b="1" cap="none" spc="0" dirty="0">
              <a:ln w="0"/>
              <a:solidFill>
                <a:srgbClr val="C0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7590298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Хорошие традиции</a:t>
            </a:r>
            <a:endParaRPr lang="ru-RU" dirty="0"/>
          </a:p>
        </p:txBody>
      </p:sp>
      <p:pic>
        <p:nvPicPr>
          <p:cNvPr id="7172" name="Picture 4" descr="http://st-uni.ru/uploads/posts/2020-12/1607597247_emdjdgexkaahsy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6" y="90538"/>
            <a:ext cx="4974043" cy="506665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0" name="Picture 2" descr="http://dujmovochka.uomur.org/wp-content/uploads/L1iZIl8RCWs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522" y="1928802"/>
            <a:ext cx="6190116" cy="475381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5198728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/>
              <a:t>Рекомендации 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139952" y="357166"/>
            <a:ext cx="4824536" cy="4000528"/>
          </a:xfrm>
        </p:spPr>
        <p:txBody>
          <a:bodyPr>
            <a:normAutofit fontScale="85000" lnSpcReduction="10000"/>
          </a:bodyPr>
          <a:lstStyle/>
          <a:p>
            <a:pPr marL="514350" indent="-514350" algn="just">
              <a:buAutoNum type="arabicPeriod"/>
            </a:pPr>
            <a:r>
              <a:rPr lang="ru-RU" sz="2400" b="0" dirty="0" smtClean="0"/>
              <a:t>Пишите друг другу письма!</a:t>
            </a:r>
          </a:p>
          <a:p>
            <a:pPr marL="514350" indent="-514350" algn="just">
              <a:buAutoNum type="arabicPeriod"/>
            </a:pPr>
            <a:r>
              <a:rPr lang="ru-RU" sz="2400" b="0" dirty="0" smtClean="0"/>
              <a:t>Следите за почерком, грамотным написанием слов!</a:t>
            </a:r>
          </a:p>
          <a:p>
            <a:pPr marL="514350" indent="-514350" algn="just">
              <a:buAutoNum type="arabicPeriod"/>
            </a:pPr>
            <a:r>
              <a:rPr lang="ru-RU" sz="2400" b="0" dirty="0" smtClean="0"/>
              <a:t>Продумывайте каждое слово!</a:t>
            </a:r>
          </a:p>
          <a:p>
            <a:pPr marL="514350" indent="-514350" algn="just">
              <a:buAutoNum type="arabicPeriod"/>
            </a:pPr>
            <a:r>
              <a:rPr lang="ru-RU" sz="2400" b="0" dirty="0" smtClean="0"/>
              <a:t>Будьте искренние!</a:t>
            </a:r>
          </a:p>
          <a:p>
            <a:pPr marL="514350" indent="-514350" algn="just">
              <a:buAutoNum type="arabicPeriod"/>
            </a:pPr>
            <a:r>
              <a:rPr lang="ru-RU" sz="2400" b="0" dirty="0" smtClean="0"/>
              <a:t>Пишите так, как вы бы писали художественное произведение, которое останется вашим внукам и детям.</a:t>
            </a:r>
          </a:p>
          <a:p>
            <a:pPr marL="514350" indent="-514350" algn="just">
              <a:buAutoNum type="arabicPeriod"/>
            </a:pPr>
            <a:r>
              <a:rPr lang="ru-RU" sz="2400" b="0" dirty="0" smtClean="0"/>
              <a:t>Пишите эмоционально, позитивно, чтобы адресат с нетерпением ждал вашего письма. </a:t>
            </a:r>
          </a:p>
          <a:p>
            <a:pPr algn="just"/>
            <a:endParaRPr lang="ru-RU" sz="2400" b="0" dirty="0" smtClean="0"/>
          </a:p>
        </p:txBody>
      </p:sp>
      <p:pic>
        <p:nvPicPr>
          <p:cNvPr id="8194" name="Picture 2" descr="https://fs00.infourok.ru/images/doc/200/227908/hello_html_196b7d2b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958" r="51009"/>
          <a:stretch/>
        </p:blipFill>
        <p:spPr bwMode="auto">
          <a:xfrm>
            <a:off x="142844" y="1628800"/>
            <a:ext cx="3843935" cy="51125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4770683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108520" y="469627"/>
            <a:ext cx="3286148" cy="1571636"/>
          </a:xfrm>
        </p:spPr>
        <p:txBody>
          <a:bodyPr>
            <a:normAutofit/>
          </a:bodyPr>
          <a:lstStyle/>
          <a:p>
            <a:r>
              <a:rPr lang="ru-RU" sz="4400" dirty="0" smtClean="0"/>
              <a:t>Вывод</a:t>
            </a:r>
            <a:endParaRPr lang="ru-RU" sz="44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23928" y="500042"/>
            <a:ext cx="5005790" cy="5715040"/>
          </a:xfrm>
        </p:spPr>
        <p:txBody>
          <a:bodyPr>
            <a:normAutofit fontScale="85000" lnSpcReduction="10000"/>
          </a:bodyPr>
          <a:lstStyle/>
          <a:p>
            <a:r>
              <a:rPr lang="ru-RU" dirty="0"/>
              <a:t>К</a:t>
            </a:r>
            <a:r>
              <a:rPr lang="ru-RU" dirty="0" smtClean="0"/>
              <a:t>огда </a:t>
            </a:r>
            <a:r>
              <a:rPr lang="ru-RU" dirty="0"/>
              <a:t>человек своими руками на бумаге пишет письмо, возникают яркие эмоции, и каждое слово пронизывает сознание</a:t>
            </a:r>
            <a:r>
              <a:rPr lang="ru-RU" dirty="0" smtClean="0"/>
              <a:t>. </a:t>
            </a:r>
            <a:r>
              <a:rPr lang="ru-RU" dirty="0"/>
              <a:t>Можно идти в ногу со временем, то есть использовать электронную версию письма, но, чтобы это были не отписки, не смайлики, придуманные кем-то, а именно текстовые письма, актуальность которых не утратится никогда.</a:t>
            </a:r>
          </a:p>
          <a:p>
            <a:endParaRPr lang="ru-RU" dirty="0"/>
          </a:p>
        </p:txBody>
      </p:sp>
      <p:pic>
        <p:nvPicPr>
          <p:cNvPr id="9218" name="Picture 2" descr="https://myhosti.ru/uploads/images/articles/email-rules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989840" y="-23574000"/>
            <a:ext cx="3096344" cy="20642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0" name="Picture 4" descr="https://optomoskva.ru/wp-content/uploads/2020/12/soprovoditelnoe-pismo-na-dolzhnost-marketolog-specialist-po-marketingu-internet-marketolog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070" y="2276872"/>
            <a:ext cx="3991882" cy="410445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60532954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2F4EAD29-BE90-4627-AEA4-423F0D90827F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88</TotalTime>
  <Words>692</Words>
  <Application>Microsoft Office PowerPoint</Application>
  <PresentationFormat>Экран (4:3)</PresentationFormat>
  <Paragraphs>70</Paragraphs>
  <Slides>13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8" baseType="lpstr">
      <vt:lpstr>Arial</vt:lpstr>
      <vt:lpstr>Calibri</vt:lpstr>
      <vt:lpstr>Century Schoolbook</vt:lpstr>
      <vt:lpstr>Times New Roman</vt:lpstr>
      <vt:lpstr>Тема Office</vt:lpstr>
      <vt:lpstr>Прошлое, настоящее и будущее письма </vt:lpstr>
      <vt:lpstr> Цель:    исследование истории  развития письма (как эпистолярного жанра)  и актуальности этого жанра в наши дни</vt:lpstr>
      <vt:lpstr>Презентация PowerPoint</vt:lpstr>
      <vt:lpstr>Презентация PowerPoint</vt:lpstr>
      <vt:lpstr>История письма</vt:lpstr>
      <vt:lpstr>Презентация PowerPoint</vt:lpstr>
      <vt:lpstr>Правила составления письма</vt:lpstr>
      <vt:lpstr>Письмо сегодня </vt:lpstr>
      <vt:lpstr>«Актуально ли использование письма сегодня?»</vt:lpstr>
      <vt:lpstr>Сложности при создании письма</vt:lpstr>
      <vt:lpstr>Хорошие традиции</vt:lpstr>
      <vt:lpstr>Рекомендации </vt:lpstr>
      <vt:lpstr>Вывод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Прошлое, настоящее и будущее письма</dc:title>
  <dc:subject/>
  <dc:creator>Admin</dc:creator>
  <cp:keywords/>
  <dc:description/>
  <cp:lastModifiedBy>Admin</cp:lastModifiedBy>
  <cp:revision>10</cp:revision>
  <dcterms:created xsi:type="dcterms:W3CDTF">2021-01-03T05:36:56Z</dcterms:created>
  <dcterms:modified xsi:type="dcterms:W3CDTF">2021-01-03T07:05:50Z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TC030007631</vt:lpwstr>
  </property>
</Properties>
</file>