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243E3B4-D7ED-41ED-9CBB-3773E1AF0573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7850A5-ECDE-4825-BF5A-E2F87D2472D8}">
      <dgm:prSet phldrT="[Текст]" custT="1"/>
      <dgm:spPr/>
      <dgm:t>
        <a:bodyPr/>
        <a:lstStyle/>
        <a:p>
          <a:r>
            <a:rPr lang="ru-RU" sz="5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Традиции</a:t>
          </a:r>
          <a:endParaRPr lang="ru-RU" sz="5400" b="1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BAFB4A-BFBD-45BF-B1E8-C9F6729AC949}" type="parTrans" cxnId="{A6B08974-8B7C-424D-89CD-EF5BE8F74F4B}">
      <dgm:prSet/>
      <dgm:spPr/>
      <dgm:t>
        <a:bodyPr/>
        <a:lstStyle/>
        <a:p>
          <a:endParaRPr lang="ru-RU"/>
        </a:p>
      </dgm:t>
    </dgm:pt>
    <dgm:pt modelId="{884BA26D-128E-40BC-89E8-F67C291B70C6}" type="sibTrans" cxnId="{A6B08974-8B7C-424D-89CD-EF5BE8F74F4B}">
      <dgm:prSet/>
      <dgm:spPr/>
      <dgm:t>
        <a:bodyPr/>
        <a:lstStyle/>
        <a:p>
          <a:endParaRPr lang="ru-RU"/>
        </a:p>
      </dgm:t>
    </dgm:pt>
    <dgm:pt modelId="{36C92DEA-1D6B-4388-8BEB-75D195A3E9CE}">
      <dgm:prSet phldrT="[Текст]" custT="1"/>
      <dgm:spPr/>
      <dgm:t>
        <a:bodyPr/>
        <a:lstStyle/>
        <a:p>
          <a:r>
            <a:rPr lang="ru-RU" sz="4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Дворянские</a:t>
          </a:r>
          <a:endParaRPr lang="ru-RU" sz="4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415113-3B4F-4041-A1F0-B6D0870F70D3}" type="parTrans" cxnId="{DCCF1C7B-EA96-49B8-8F6C-EA33C8A8AE1C}">
      <dgm:prSet/>
      <dgm:spPr/>
      <dgm:t>
        <a:bodyPr/>
        <a:lstStyle/>
        <a:p>
          <a:endParaRPr lang="ru-RU"/>
        </a:p>
      </dgm:t>
    </dgm:pt>
    <dgm:pt modelId="{0254898E-2578-4305-87FE-9B51ABF3C622}" type="sibTrans" cxnId="{DCCF1C7B-EA96-49B8-8F6C-EA33C8A8AE1C}">
      <dgm:prSet/>
      <dgm:spPr/>
      <dgm:t>
        <a:bodyPr/>
        <a:lstStyle/>
        <a:p>
          <a:endParaRPr lang="ru-RU"/>
        </a:p>
      </dgm:t>
    </dgm:pt>
    <dgm:pt modelId="{F463B83A-6F63-4870-B4BA-FB40D7BD1D87}">
      <dgm:prSet phldrT="[Текст]"/>
      <dgm:spPr/>
      <dgm:t>
        <a:bodyPr/>
        <a:lstStyle/>
        <a:p>
          <a:r>
            <a:rPr lang="ru-RU" b="1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Книжно</a:t>
          </a:r>
          <a:r>
            <a: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-славянские</a:t>
          </a:r>
          <a:endParaRPr lang="ru-RU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D3DA99-7E01-40EA-9C5B-75F150E835A2}" type="parTrans" cxnId="{B03A3D8F-AB3E-4868-9D81-76682EAF9613}">
      <dgm:prSet/>
      <dgm:spPr/>
      <dgm:t>
        <a:bodyPr/>
        <a:lstStyle/>
        <a:p>
          <a:endParaRPr lang="ru-RU"/>
        </a:p>
      </dgm:t>
    </dgm:pt>
    <dgm:pt modelId="{3D3FCEDA-C1D3-4EE0-B1B4-497B00B34E7A}" type="sibTrans" cxnId="{B03A3D8F-AB3E-4868-9D81-76682EAF9613}">
      <dgm:prSet/>
      <dgm:spPr/>
      <dgm:t>
        <a:bodyPr/>
        <a:lstStyle/>
        <a:p>
          <a:endParaRPr lang="ru-RU"/>
        </a:p>
      </dgm:t>
    </dgm:pt>
    <dgm:pt modelId="{DF6992D6-D627-4C4E-8C55-9DD5B59269DC}" type="pres">
      <dgm:prSet presAssocID="{D243E3B4-D7ED-41ED-9CBB-3773E1AF0573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A090FF-7C1E-4A46-9250-0F8985AE7665}" type="pres">
      <dgm:prSet presAssocID="{D243E3B4-D7ED-41ED-9CBB-3773E1AF0573}" presName="arrow" presStyleLbl="bgShp" presStyleIdx="0" presStyleCnt="1"/>
      <dgm:spPr/>
    </dgm:pt>
    <dgm:pt modelId="{2B546CCE-B6FA-44A3-9E5E-5046F80DE44B}" type="pres">
      <dgm:prSet presAssocID="{D243E3B4-D7ED-41ED-9CBB-3773E1AF0573}" presName="linearProcess" presStyleCnt="0"/>
      <dgm:spPr/>
    </dgm:pt>
    <dgm:pt modelId="{82324537-1E81-45DA-B378-65A2037212E6}" type="pres">
      <dgm:prSet presAssocID="{707850A5-ECDE-4825-BF5A-E2F87D2472D8}" presName="textNode" presStyleLbl="node1" presStyleIdx="0" presStyleCnt="3" custScaleX="2000000" custScaleY="55709" custLinFactX="1916614" custLinFactNeighborX="2000000" custLinFactNeighborY="-712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2E05CA-ACAF-4133-BC8A-3F32ECF73103}" type="pres">
      <dgm:prSet presAssocID="{884BA26D-128E-40BC-89E8-F67C291B70C6}" presName="sibTrans" presStyleCnt="0"/>
      <dgm:spPr/>
    </dgm:pt>
    <dgm:pt modelId="{533AD426-71A8-40B7-9449-00042F2241CA}" type="pres">
      <dgm:prSet presAssocID="{36C92DEA-1D6B-4388-8BEB-75D195A3E9CE}" presName="textNode" presStyleLbl="node1" presStyleIdx="1" presStyleCnt="3" custScaleX="2000000" custScaleY="83608" custLinFactX="-1000000" custLinFactNeighborX="-1038238" custLinFactNeighborY="-61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609B5D-241B-4E84-A56C-9C114EE82B5D}" type="pres">
      <dgm:prSet presAssocID="{0254898E-2578-4305-87FE-9B51ABF3C622}" presName="sibTrans" presStyleCnt="0"/>
      <dgm:spPr/>
    </dgm:pt>
    <dgm:pt modelId="{DA636F07-32C3-4621-980F-5AD991B4E215}" type="pres">
      <dgm:prSet presAssocID="{F463B83A-6F63-4870-B4BA-FB40D7BD1D87}" presName="textNode" presStyleLbl="node1" presStyleIdx="2" presStyleCnt="3" custScaleX="2000000" custScaleY="78789" custLinFactX="-900000" custLinFactNeighborX="-997441" custLinFactNeighborY="-102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11F2B3-2132-407B-B242-9DC34F0FAC76}" type="presOf" srcId="{707850A5-ECDE-4825-BF5A-E2F87D2472D8}" destId="{82324537-1E81-45DA-B378-65A2037212E6}" srcOrd="0" destOrd="0" presId="urn:microsoft.com/office/officeart/2005/8/layout/hProcess9"/>
    <dgm:cxn modelId="{3BE9CC57-7F02-44B8-976B-23917907851F}" type="presOf" srcId="{D243E3B4-D7ED-41ED-9CBB-3773E1AF0573}" destId="{DF6992D6-D627-4C4E-8C55-9DD5B59269DC}" srcOrd="0" destOrd="0" presId="urn:microsoft.com/office/officeart/2005/8/layout/hProcess9"/>
    <dgm:cxn modelId="{DCCF1C7B-EA96-49B8-8F6C-EA33C8A8AE1C}" srcId="{D243E3B4-D7ED-41ED-9CBB-3773E1AF0573}" destId="{36C92DEA-1D6B-4388-8BEB-75D195A3E9CE}" srcOrd="1" destOrd="0" parTransId="{91415113-3B4F-4041-A1F0-B6D0870F70D3}" sibTransId="{0254898E-2578-4305-87FE-9B51ABF3C622}"/>
    <dgm:cxn modelId="{A6B08974-8B7C-424D-89CD-EF5BE8F74F4B}" srcId="{D243E3B4-D7ED-41ED-9CBB-3773E1AF0573}" destId="{707850A5-ECDE-4825-BF5A-E2F87D2472D8}" srcOrd="0" destOrd="0" parTransId="{72BAFB4A-BFBD-45BF-B1E8-C9F6729AC949}" sibTransId="{884BA26D-128E-40BC-89E8-F67C291B70C6}"/>
    <dgm:cxn modelId="{E0AAD88C-A613-4F0F-9368-499D0546590B}" type="presOf" srcId="{F463B83A-6F63-4870-B4BA-FB40D7BD1D87}" destId="{DA636F07-32C3-4621-980F-5AD991B4E215}" srcOrd="0" destOrd="0" presId="urn:microsoft.com/office/officeart/2005/8/layout/hProcess9"/>
    <dgm:cxn modelId="{A70EB821-02F3-44CA-9D50-A3C93AA7CC31}" type="presOf" srcId="{36C92DEA-1D6B-4388-8BEB-75D195A3E9CE}" destId="{533AD426-71A8-40B7-9449-00042F2241CA}" srcOrd="0" destOrd="0" presId="urn:microsoft.com/office/officeart/2005/8/layout/hProcess9"/>
    <dgm:cxn modelId="{B03A3D8F-AB3E-4868-9D81-76682EAF9613}" srcId="{D243E3B4-D7ED-41ED-9CBB-3773E1AF0573}" destId="{F463B83A-6F63-4870-B4BA-FB40D7BD1D87}" srcOrd="2" destOrd="0" parTransId="{64D3DA99-7E01-40EA-9C5B-75F150E835A2}" sibTransId="{3D3FCEDA-C1D3-4EE0-B1B4-497B00B34E7A}"/>
    <dgm:cxn modelId="{77D97F80-4C34-48A0-9590-F6D12DD88C46}" type="presParOf" srcId="{DF6992D6-D627-4C4E-8C55-9DD5B59269DC}" destId="{BAA090FF-7C1E-4A46-9250-0F8985AE7665}" srcOrd="0" destOrd="0" presId="urn:microsoft.com/office/officeart/2005/8/layout/hProcess9"/>
    <dgm:cxn modelId="{02845274-30E6-4B4E-B0A0-9462C97824F2}" type="presParOf" srcId="{DF6992D6-D627-4C4E-8C55-9DD5B59269DC}" destId="{2B546CCE-B6FA-44A3-9E5E-5046F80DE44B}" srcOrd="1" destOrd="0" presId="urn:microsoft.com/office/officeart/2005/8/layout/hProcess9"/>
    <dgm:cxn modelId="{8144F83D-49A8-4766-85CE-99D061D29AF8}" type="presParOf" srcId="{2B546CCE-B6FA-44A3-9E5E-5046F80DE44B}" destId="{82324537-1E81-45DA-B378-65A2037212E6}" srcOrd="0" destOrd="0" presId="urn:microsoft.com/office/officeart/2005/8/layout/hProcess9"/>
    <dgm:cxn modelId="{A1D8BD9F-5BD7-4ABC-A676-03CC9BF280C6}" type="presParOf" srcId="{2B546CCE-B6FA-44A3-9E5E-5046F80DE44B}" destId="{8C2E05CA-ACAF-4133-BC8A-3F32ECF73103}" srcOrd="1" destOrd="0" presId="urn:microsoft.com/office/officeart/2005/8/layout/hProcess9"/>
    <dgm:cxn modelId="{A9A26E34-FB16-4330-9C68-63DC68A2B826}" type="presParOf" srcId="{2B546CCE-B6FA-44A3-9E5E-5046F80DE44B}" destId="{533AD426-71A8-40B7-9449-00042F2241CA}" srcOrd="2" destOrd="0" presId="urn:microsoft.com/office/officeart/2005/8/layout/hProcess9"/>
    <dgm:cxn modelId="{B08D3F65-E729-4DBE-96A9-46CF09C666E3}" type="presParOf" srcId="{2B546CCE-B6FA-44A3-9E5E-5046F80DE44B}" destId="{0A609B5D-241B-4E84-A56C-9C114EE82B5D}" srcOrd="3" destOrd="0" presId="urn:microsoft.com/office/officeart/2005/8/layout/hProcess9"/>
    <dgm:cxn modelId="{26686D4C-ED96-4A72-9133-C6C14A85F6FA}" type="presParOf" srcId="{2B546CCE-B6FA-44A3-9E5E-5046F80DE44B}" destId="{DA636F07-32C3-4621-980F-5AD991B4E215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A090FF-7C1E-4A46-9250-0F8985AE7665}">
      <dsp:nvSpPr>
        <dsp:cNvPr id="0" name=""/>
        <dsp:cNvSpPr/>
      </dsp:nvSpPr>
      <dsp:spPr>
        <a:xfrm>
          <a:off x="850391" y="0"/>
          <a:ext cx="9637776" cy="541866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324537-1E81-45DA-B378-65A2037212E6}">
      <dsp:nvSpPr>
        <dsp:cNvPr id="0" name=""/>
        <dsp:cNvSpPr/>
      </dsp:nvSpPr>
      <dsp:spPr>
        <a:xfrm>
          <a:off x="3868544" y="561709"/>
          <a:ext cx="3767270" cy="12074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b="1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Традиции</a:t>
          </a:r>
          <a:endParaRPr lang="ru-RU" sz="5400" b="1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27488" y="620653"/>
        <a:ext cx="3649382" cy="1089586"/>
      </dsp:txXfrm>
    </dsp:sp>
    <dsp:sp modelId="{533AD426-71A8-40B7-9449-00042F2241CA}">
      <dsp:nvSpPr>
        <dsp:cNvPr id="0" name=""/>
        <dsp:cNvSpPr/>
      </dsp:nvSpPr>
      <dsp:spPr>
        <a:xfrm>
          <a:off x="1770880" y="1670835"/>
          <a:ext cx="3767270" cy="18121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Дворянские</a:t>
          </a:r>
          <a:endParaRPr lang="ru-RU" sz="4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59343" y="1759298"/>
        <a:ext cx="3590344" cy="1635249"/>
      </dsp:txXfrm>
    </dsp:sp>
    <dsp:sp modelId="{DA636F07-32C3-4621-980F-5AD991B4E215}">
      <dsp:nvSpPr>
        <dsp:cNvPr id="0" name=""/>
        <dsp:cNvSpPr/>
      </dsp:nvSpPr>
      <dsp:spPr>
        <a:xfrm>
          <a:off x="5744297" y="1633392"/>
          <a:ext cx="3767270" cy="17077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50" tIns="171450" rIns="171450" bIns="1714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500" b="1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Книжно</a:t>
          </a:r>
          <a:r>
            <a:rPr lang="ru-RU" sz="45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-славянские</a:t>
          </a:r>
          <a:endParaRPr lang="ru-RU" sz="45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27661" y="1716756"/>
        <a:ext cx="3600542" cy="1540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3EE0-FE8C-4880-B743-4C333F0EAD4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66B3-588B-4863-A601-0D30D86CA2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277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3EE0-FE8C-4880-B743-4C333F0EAD4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66B3-588B-4863-A601-0D30D86CA2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316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3EE0-FE8C-4880-B743-4C333F0EAD4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66B3-588B-4863-A601-0D30D86CA2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871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3EE0-FE8C-4880-B743-4C333F0EAD4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66B3-588B-4863-A601-0D30D86CA2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411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3EE0-FE8C-4880-B743-4C333F0EAD4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66B3-588B-4863-A601-0D30D86CA2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245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3EE0-FE8C-4880-B743-4C333F0EAD4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66B3-588B-4863-A601-0D30D86CA2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0960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3EE0-FE8C-4880-B743-4C333F0EAD4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66B3-588B-4863-A601-0D30D86CA2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67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3EE0-FE8C-4880-B743-4C333F0EAD4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66B3-588B-4863-A601-0D30D86CA2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029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3EE0-FE8C-4880-B743-4C333F0EAD4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66B3-588B-4863-A601-0D30D86CA2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243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3EE0-FE8C-4880-B743-4C333F0EAD4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66B3-588B-4863-A601-0D30D86CA2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729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953EE0-FE8C-4880-B743-4C333F0EAD4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5266B3-588B-4863-A601-0D30D86CA2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10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953EE0-FE8C-4880-B743-4C333F0EAD46}" type="datetimeFigureOut">
              <a:rPr lang="ru-RU" smtClean="0"/>
              <a:t>10.08.2021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266B3-588B-4863-A601-0D30D86CA2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418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chitatelskij-dnevnik.ru/kratkie-biografii/pushkin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hitatelskij-dnevnik.ru/kratkie-biografii/pushkin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chitatelskij-dnevnik.ru/kratkie-biografii/pushkin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poetpushkin.ru/poemy/obraz-petra-1-v-poeme-mednyj-vsadnik.html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Художественные открытия русских писателей первой половины 19 века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класс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урок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140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Познакомиться с художественными открытиями русских писателей первой половины </a:t>
            </a:r>
            <a:r>
              <a:rPr lang="ru-RU" sz="4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 </a:t>
            </a:r>
            <a:r>
              <a:rPr lang="ru-RU" sz="44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века; с особенностями литературных преобразований, причинами создания художественных текстов</a:t>
            </a:r>
            <a:endParaRPr lang="ru-RU" sz="44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398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создания литературного произведения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Литературный процесс </a:t>
            </a:r>
          </a:p>
          <a:p>
            <a:pPr marL="0" indent="0">
              <a:buNone/>
            </a:pP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7052703"/>
              </p:ext>
            </p:extLst>
          </p:nvPr>
        </p:nvGraphicFramePr>
        <p:xfrm>
          <a:off x="1" y="2731346"/>
          <a:ext cx="12192000" cy="31469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842945102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10107459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866549742"/>
                    </a:ext>
                  </a:extLst>
                </a:gridCol>
              </a:tblGrid>
              <a:tr h="3146940">
                <a:tc>
                  <a:txBody>
                    <a:bodyPr/>
                    <a:lstStyle/>
                    <a:p>
                      <a:r>
                        <a:rPr lang="ru-RU" sz="4400" dirty="0" smtClean="0">
                          <a:solidFill>
                            <a:schemeClr val="tx1"/>
                          </a:solidFill>
                        </a:rPr>
                        <a:t>Экономическое</a:t>
                      </a:r>
                      <a:r>
                        <a:rPr lang="ru-RU" sz="4400" baseline="0" dirty="0" smtClean="0">
                          <a:solidFill>
                            <a:schemeClr val="tx1"/>
                          </a:solidFill>
                        </a:rPr>
                        <a:t> развитие </a:t>
                      </a:r>
                      <a:endParaRPr lang="ru-RU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400" dirty="0" smtClean="0">
                          <a:solidFill>
                            <a:schemeClr val="tx1"/>
                          </a:solidFill>
                        </a:rPr>
                        <a:t>Политическая обстановка</a:t>
                      </a:r>
                      <a:endParaRPr lang="ru-RU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400" dirty="0" smtClean="0">
                          <a:solidFill>
                            <a:schemeClr val="tx1"/>
                          </a:solidFill>
                        </a:rPr>
                        <a:t>Исторические события</a:t>
                      </a:r>
                      <a:endParaRPr lang="ru-RU" sz="4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41540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1808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Значительные изменения в литературе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27027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половина 19 века (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М.Ю.Лермонтов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Н.В.Гоголь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 algn="ctr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5930537" y="1280160"/>
            <a:ext cx="274320" cy="52251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2" descr="http://900igr.net/up/datas/89240/0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16" r="43370" b="42790"/>
          <a:stretch/>
        </p:blipFill>
        <p:spPr bwMode="auto">
          <a:xfrm>
            <a:off x="155828" y="3331028"/>
            <a:ext cx="5774709" cy="3150454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900igr.net/up/datas/89240/0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370" r="43370" b="3640"/>
          <a:stretch/>
        </p:blipFill>
        <p:spPr bwMode="auto">
          <a:xfrm>
            <a:off x="6067697" y="3331028"/>
            <a:ext cx="6008379" cy="3150454"/>
          </a:xfrm>
          <a:prstGeom prst="round2Diag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7732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074" y="365125"/>
            <a:ext cx="10922726" cy="1325563"/>
          </a:xfrm>
        </p:spPr>
        <p:txBody>
          <a:bodyPr>
            <a:normAutofit fontScale="90000"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чувствую, что мои духовные силы достигли совершенной зрелости, я могу творить 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i.mycdn.me/i?r=AyH4iRPQ2q0otWIFepML2LxR_rhLTkRG4DwFoaxDOR3cM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792" y="548005"/>
            <a:ext cx="4895289" cy="678976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064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Темы  русской литературы первой половины 19 века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4949" y="1825625"/>
            <a:ext cx="10948851" cy="4351338"/>
          </a:xfrm>
        </p:spPr>
        <p:txBody>
          <a:bodyPr>
            <a:noAutofit/>
          </a:bodyPr>
          <a:lstStyle/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Историческая тема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(Пётр Гринёв в романе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«Капитанская дочка», Евгений в поэме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«Медный всадник», капитан Копейкин в поэме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Н.В.Гоголя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«Мёртвые души»)</a:t>
            </a:r>
          </a:p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общей неустроенности русской жизни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(комедия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А.С.Грибоедова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«Горе от ума», роман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«Евгений Онегин», комедия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Н.В.Гоголя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«Ревизор», поэма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Н.В.Гоголя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«Мёртвые души»)</a:t>
            </a:r>
          </a:p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нравственных исканий молодого человека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(Чацкий в комедии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А.С.Грибоедова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«Горе от ума», Евгений Онегин в романе в стихах А.С. Пушкина, Печорин в романе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М.ю.Лермонтова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«Герой нашего времени»)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254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Герой первой половины 19 века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Отказ от эгоизма</a:t>
            </a: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лизость народной жизни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понимать окружающих 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Сочувствовать людям </a:t>
            </a: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Самоанализ и самооценка 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8270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Преемственные связи в истории нашей литературы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634" y="1825625"/>
            <a:ext cx="11014166" cy="4351338"/>
          </a:xfrm>
        </p:spPr>
        <p:txBody>
          <a:bodyPr>
            <a:normAutofit fontScale="92500" lnSpcReduction="20000"/>
          </a:bodyPr>
          <a:lstStyle/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поэта-пророка (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«Пророк»,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М.Ю.Лермонтов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«Пророк»)</a:t>
            </a:r>
          </a:p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защитника Отечества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(М.Ю. Лермонтов «Бородино»,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Л.Н.Толстой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«Война и мир»)</a:t>
            </a:r>
          </a:p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русской деревни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«Евгений Онегин»,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Н.В.Гоголь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«Мёртвые души»,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И.С.Тургенев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«Отцы и дети»,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Н.А.Некрасов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«Кому на Руси жить хорошо»)</a:t>
            </a:r>
          </a:p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бесов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«Бесы»,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Ф.М.Достоевский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«Бесы»)</a:t>
            </a:r>
          </a:p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«маленького человека»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«Станционный смотритель»,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Н.В.Гоголь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«Шинель»,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Ф.М.Достоевский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«Бедные люди»)</a:t>
            </a:r>
          </a:p>
          <a:p>
            <a:r>
              <a:rPr lang="ru-RU" b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демона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«Демон»,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М.Ю.Лермонтов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«Демон»)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6153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Условие становления национальной оригинальной русской литературы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99054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Реформирование русского литературного языка</a:t>
            </a:r>
          </a:p>
          <a:p>
            <a:pPr marL="0" indent="0" algn="ctr">
              <a:buNone/>
            </a:pP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63842255"/>
              </p:ext>
            </p:extLst>
          </p:nvPr>
        </p:nvGraphicFramePr>
        <p:xfrm>
          <a:off x="444137" y="2509278"/>
          <a:ext cx="1133856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5380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746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2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А.С.Пушкин</a:t>
            </a:r>
            <a:r>
              <a:rPr lang="ru-RU" sz="7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(1799-1837)</a:t>
            </a:r>
            <a:endParaRPr lang="ru-RU" sz="7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i.ytimg.com/vi/zZZ7-kE3kP0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237" y="1162594"/>
            <a:ext cx="9703526" cy="54582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996280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Вспомним о поэте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3326" y="1567542"/>
            <a:ext cx="11521440" cy="5107577"/>
          </a:xfrm>
        </p:spPr>
        <p:txBody>
          <a:bodyPr>
            <a:normAutofit fontScale="92500"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6 июня в 1799 году в Москве. Все свое детство, лето проводил у бабушки, Марии Алексеевны в селе Захарове. Что в последствии будет описываться в его лицейских поэмах.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Учился Пушкин в лицее,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выпустился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1818 году в виде секретаря и был принят в комитет иностранных дел. Был частым посетителем театров, вступил в общество «Зеленая лампа».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1830 году посватался к Наталье Гончаровой. Молодой девице и отправился в поместье своего отца, для вступления в наследство. Подаренное отцом, в деревне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Кистенко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Источник: 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Краткая биография"/>
              </a:rPr>
              <a:t>chitatelskij-dnevnik.ru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1141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95943"/>
            <a:ext cx="11153503" cy="5981020"/>
          </a:xfrm>
        </p:spPr>
        <p:txBody>
          <a:bodyPr>
            <a:no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чего был схвачен на три месяца. В это время были написаны, его лучшие творения.</a:t>
            </a: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1831 году, Пушкин повенчался с Гончаровой. И они на лето, а там и на несколько лет переезжают в деревню Царское село. Где Пушкин пишет знаменитую поэму «Письмо Онегину» и продолжает выпускать свои лучшие творения.</a:t>
            </a:r>
          </a:p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Источник: 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Краткая биография"/>
              </a:rPr>
              <a:t>chitatelskij-dnevnik.ru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587520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1257" y="388710"/>
            <a:ext cx="11014166" cy="5737770"/>
          </a:xfrm>
        </p:spPr>
        <p:txBody>
          <a:bodyPr>
            <a:norm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1837 году, Дантесом было обижено достоинство Пушкина. Было прислано анонимное письмо, в котором говорилось о Н.Н. Пушкиной. Это письмо и послужило разгаром вражды между Дантесом и Пушкиным. Обида вскоре привила к дуэли, в которой Пушкин был подстрелен 26 января. И  29 января Пушкин умер. Был похоронен на кладбище при монастыре Светогорском в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губернии.Источник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Краткая биография"/>
              </a:rPr>
              <a:t>chitatelskij-dnevnik.ru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99628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Медный всадник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poetpushkin.ru/wp-content/uploads/2019/11/Mednyj_Vsadnik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691" y="1642635"/>
            <a:ext cx="7876903" cy="506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7720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создания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04949" y="1825625"/>
            <a:ext cx="11482251" cy="4351338"/>
          </a:xfrm>
        </p:spPr>
        <p:txBody>
          <a:bodyPr>
            <a:no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Романтическая поэма «Медный всадник» была написана А.С. Пушкиным в 1833 году.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Медный всадник» считается одной из самых коротких поэм этого гения, однако по смысловому наполнению она весьма ёмка и содержательна.</a:t>
            </a:r>
            <a:b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Произведение заполонено различными смыслами, образами, аллегориями. В нём затронута не только тема города Петра, европеизация России, грандиозное наводнение, но и конфликт между венценосным строителем 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Петром I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 бедным молодым человеком Евгением, с его скромными желаниями и мечтами.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4420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 познакомьтесь дополнительным материалом на стр.22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5319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о произведении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роль в композиции поэмы играет «Вступление»?</a:t>
            </a: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особо подчёркнуто в описании Петра 1?</a:t>
            </a: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во вступлении читатель готовится к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печальому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рассказу?</a:t>
            </a: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Каким рисуется образ Петербурга во «Вступлении», в 1 и 2 главах?</a:t>
            </a:r>
          </a:p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Сопоставьте образ Петра и Петербурга?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661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группа – стр.22 (задание 3)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группа – стр.22 (задание 6)</a:t>
            </a:r>
          </a:p>
          <a:p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пересказ стр.6, биография А.С. Пушкина, стр.22 (задание 4), Курбатова А. – инд. Зад. 7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92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742</Words>
  <Application>Microsoft Office PowerPoint</Application>
  <PresentationFormat>Широкоэкранный</PresentationFormat>
  <Paragraphs>60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Художественные открытия русских писателей первой половины 19 века</vt:lpstr>
      <vt:lpstr>Цель</vt:lpstr>
      <vt:lpstr>История создания литературного произведения</vt:lpstr>
      <vt:lpstr>Значительные изменения в литературе </vt:lpstr>
      <vt:lpstr>Я чувствую, что мои духовные силы достигли совершенной зрелости, я могу творить                                                               А.С.Пушкин</vt:lpstr>
      <vt:lpstr>Темы  русской литературы первой половины 19 века</vt:lpstr>
      <vt:lpstr>Герой первой половины 19 века </vt:lpstr>
      <vt:lpstr>Преемственные связи в истории нашей литературы</vt:lpstr>
      <vt:lpstr>Условие становления национальной оригинальной русской литературы</vt:lpstr>
      <vt:lpstr>А.С.Пушкин (1799-1837)</vt:lpstr>
      <vt:lpstr>Вспомним о поэте</vt:lpstr>
      <vt:lpstr>Презентация PowerPoint</vt:lpstr>
      <vt:lpstr>Презентация PowerPoint</vt:lpstr>
      <vt:lpstr>Медный всадник</vt:lpstr>
      <vt:lpstr>История создания</vt:lpstr>
      <vt:lpstr>Работа с учебником</vt:lpstr>
      <vt:lpstr>Беседа о произведении</vt:lpstr>
      <vt:lpstr>Исследование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Художественные открытия русских писателей первой половины 19 века</dc:title>
  <dc:creator>Admin</dc:creator>
  <cp:lastModifiedBy>Admin</cp:lastModifiedBy>
  <cp:revision>10</cp:revision>
  <dcterms:created xsi:type="dcterms:W3CDTF">2021-08-03T03:50:29Z</dcterms:created>
  <dcterms:modified xsi:type="dcterms:W3CDTF">2021-08-10T08:55:52Z</dcterms:modified>
</cp:coreProperties>
</file>