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5" r:id="rId9"/>
    <p:sldId id="262" r:id="rId10"/>
    <p:sldId id="266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348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405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37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192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578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733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13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247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268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8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218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46319-5CC7-431A-9603-25E9989C168A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36485-55EB-4FF9-BF35-B75E527FF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539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по орфографии и пунктуации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7 б класс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1319343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орфографической и пунктуационной зоркости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967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контрольного диктанта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«5» – 0</a:t>
            </a:r>
          </a:p>
          <a:p>
            <a:r>
              <a:rPr lang="ru-RU" sz="6000" dirty="0" smtClean="0"/>
              <a:t>«4» - 7</a:t>
            </a:r>
          </a:p>
          <a:p>
            <a:r>
              <a:rPr lang="ru-RU" sz="6000" dirty="0" smtClean="0"/>
              <a:t>«3» - 4</a:t>
            </a:r>
          </a:p>
          <a:p>
            <a:r>
              <a:rPr lang="ru-RU" sz="6000" dirty="0" smtClean="0"/>
              <a:t>«2» - 1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321599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ошибки 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с глаголами </a:t>
            </a:r>
          </a:p>
          <a:p>
            <a:r>
              <a:rPr lang="ru-RU" dirty="0" err="1" smtClean="0"/>
              <a:t>Тся</a:t>
            </a:r>
            <a:r>
              <a:rPr lang="ru-RU" dirty="0" smtClean="0"/>
              <a:t> –</a:t>
            </a:r>
            <a:r>
              <a:rPr lang="ru-RU" dirty="0" err="1" smtClean="0"/>
              <a:t>ться</a:t>
            </a:r>
            <a:endParaRPr lang="ru-RU" dirty="0" smtClean="0"/>
          </a:p>
          <a:p>
            <a:r>
              <a:rPr lang="ru-RU" dirty="0" smtClean="0"/>
              <a:t>Е-и в окончаниях глаголов</a:t>
            </a:r>
          </a:p>
          <a:p>
            <a:r>
              <a:rPr lang="ru-RU" dirty="0" smtClean="0"/>
              <a:t>Е-и в окончаниях имен существительных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120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Е- и в окончаниях глаголов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– в 1 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</a:t>
            </a:r>
            <a:endParaRPr lang="ru-RU" dirty="0" smtClean="0"/>
          </a:p>
          <a:p>
            <a:r>
              <a:rPr lang="ru-RU" sz="3600" b="1" dirty="0" smtClean="0">
                <a:solidFill>
                  <a:srgbClr val="C00000"/>
                </a:solidFill>
              </a:rPr>
              <a:t>И – во 2 </a:t>
            </a:r>
            <a:r>
              <a:rPr lang="ru-RU" sz="3600" b="1" dirty="0" err="1" smtClean="0">
                <a:solidFill>
                  <a:srgbClr val="C00000"/>
                </a:solidFill>
              </a:rPr>
              <a:t>спр</a:t>
            </a:r>
            <a:r>
              <a:rPr lang="ru-RU" sz="3600" b="1" dirty="0" smtClean="0">
                <a:solidFill>
                  <a:srgbClr val="C00000"/>
                </a:solidFill>
              </a:rPr>
              <a:t>.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467574"/>
              </p:ext>
            </p:extLst>
          </p:nvPr>
        </p:nvGraphicFramePr>
        <p:xfrm>
          <a:off x="300448" y="3359452"/>
          <a:ext cx="11625942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0946">
                  <a:extLst>
                    <a:ext uri="{9D8B030D-6E8A-4147-A177-3AD203B41FA5}">
                      <a16:colId xmlns:a16="http://schemas.microsoft.com/office/drawing/2014/main" val="3737259091"/>
                    </a:ext>
                  </a:extLst>
                </a:gridCol>
                <a:gridCol w="5059682">
                  <a:extLst>
                    <a:ext uri="{9D8B030D-6E8A-4147-A177-3AD203B41FA5}">
                      <a16:colId xmlns:a16="http://schemas.microsoft.com/office/drawing/2014/main" val="1469474733"/>
                    </a:ext>
                  </a:extLst>
                </a:gridCol>
                <a:gridCol w="3875314">
                  <a:extLst>
                    <a:ext uri="{9D8B030D-6E8A-4147-A177-3AD203B41FA5}">
                      <a16:colId xmlns:a16="http://schemas.microsoft.com/office/drawing/2014/main" val="19358326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err="1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ить</a:t>
                      </a:r>
                      <a:endParaRPr lang="ru-RU" sz="3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C00000"/>
                          </a:solidFill>
                        </a:rPr>
                        <a:t>7 на </a:t>
                      </a:r>
                      <a:r>
                        <a:rPr lang="ru-RU" sz="3600" dirty="0" err="1" smtClean="0">
                          <a:solidFill>
                            <a:srgbClr val="C00000"/>
                          </a:solidFill>
                        </a:rPr>
                        <a:t>еть</a:t>
                      </a:r>
                      <a:endParaRPr lang="ru-RU" sz="3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C00000"/>
                          </a:solidFill>
                        </a:rPr>
                        <a:t>4 на </a:t>
                      </a:r>
                      <a:r>
                        <a:rPr lang="ru-RU" sz="3600" dirty="0" err="1" smtClean="0">
                          <a:solidFill>
                            <a:srgbClr val="C00000"/>
                          </a:solidFill>
                        </a:rPr>
                        <a:t>ать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3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179222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Кроме: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Брить, стелить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Терпеть, вертеть, обидеть, зависеть, ненавидеть, видеть и смотреть</a:t>
                      </a:r>
                      <a:endParaRPr lang="ru-RU" sz="3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Гнать, дышать,</a:t>
                      </a:r>
                      <a:r>
                        <a:rPr lang="ru-RU" sz="36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слышать и держать</a:t>
                      </a:r>
                      <a:endParaRPr lang="ru-RU" sz="3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062334"/>
                  </a:ext>
                </a:extLst>
              </a:tr>
            </a:tbl>
          </a:graphicData>
        </a:graphic>
      </p:graphicFrame>
      <p:sp>
        <p:nvSpPr>
          <p:cNvPr id="5" name="Развернутая стрелка 4"/>
          <p:cNvSpPr/>
          <p:nvPr/>
        </p:nvSpPr>
        <p:spPr>
          <a:xfrm>
            <a:off x="3931919" y="2504848"/>
            <a:ext cx="2390503" cy="587829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019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Спишите пословицы, объясняя правописание личных окончаний глаголов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28354"/>
            <a:ext cx="11075126" cy="513370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Весною час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упуст_шь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годом не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наверста_шь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двумя зайцами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погон_шься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ни одного не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пойма_шь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тот стрелок, кто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стреля_т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тот, кто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попада_т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Смелый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побежда_т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трус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пропада_т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робе_т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того бьют.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Солдатское братство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рожда_тся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бою.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 всё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побежда_т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обмане далеко не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уед_шь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в других не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того и сам не делай.</a:t>
            </a:r>
          </a:p>
          <a:p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Золотые руки на серебро не </a:t>
            </a:r>
            <a:r>
              <a:rPr lang="ru-RU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куп_шь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1583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Е- и в окончаниях существительных 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199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–</a:t>
            </a:r>
          </a:p>
          <a:p>
            <a:r>
              <a:rPr lang="ru-RU" sz="1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endParaRPr lang="ru-RU" sz="11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</a:t>
            </a:r>
            <a:endParaRPr lang="ru-RU" sz="11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ие</a:t>
            </a:r>
            <a:r>
              <a:rPr lang="ru-RU" sz="1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endParaRPr lang="ru-RU" sz="199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202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760" y="336458"/>
            <a:ext cx="10515600" cy="6247221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для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завист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артел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юнош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корыст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мозаик…, без черемух…,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аэробик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коршун…, без шал…, в старост…, в ткан…, к лип…, 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малютк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без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тропинк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мартышк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бабул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берег…, для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богин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бог…, на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яблон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около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мебел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без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гречанк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по почт…, вокруг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на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окошк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для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железк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чашк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по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иголк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о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танц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без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личинк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к картин…, из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овчарн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dirty="0"/>
              <a:t>---------------------------------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16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Тся</a:t>
            </a:r>
            <a:r>
              <a:rPr lang="ru-RU" sz="8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8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ться</a:t>
            </a:r>
            <a:endParaRPr lang="ru-RU" sz="8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делае</a:t>
            </a:r>
            <a:r>
              <a:rPr lang="ru-RU" sz="9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– </a:t>
            </a:r>
            <a:r>
              <a:rPr lang="ru-RU" sz="9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  <a:p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дела</a:t>
            </a:r>
            <a:r>
              <a:rPr lang="ru-RU" sz="9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-</a:t>
            </a:r>
            <a: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9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897189" y="2181497"/>
            <a:ext cx="1162594" cy="112340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6386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Устно</a:t>
            </a:r>
            <a:endParaRPr lang="ru-RU" sz="6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трава не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колышет?ся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зарождает?ся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рассвет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дорожки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обозначают?ся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вечно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вышел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прогулят?ся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счастливо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живет?ся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855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 глаголами 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rgbClr val="C00000"/>
                </a:solidFill>
              </a:rPr>
              <a:t>Раздельно</a:t>
            </a:r>
            <a:endParaRPr lang="ru-RU" sz="8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967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Устное рассуждение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Врагу солнце (не) погасить, а нас (не) победить. 2. Смелого (не) устрашит ни пуля, ни меч, ни огненный смерч. 3. Храбрый воин (не) дрогнет в бою и защитит Отчизну свою. 4. Высоко в небе наши соколы летают. Ни враг, ни тучи их (не) пугают. 5. Герой никогда (не) умрёт, он вечно живёт. 6. Что бы ни случилось, храбрый (не) теряется. 7. Волков бояться — в лес (не) ходить</a:t>
            </a:r>
          </a:p>
        </p:txBody>
      </p:sp>
    </p:spTree>
    <p:extLst>
      <p:ext uri="{BB962C8B-B14F-4D97-AF65-F5344CB8AC3E}">
        <p14:creationId xmlns:p14="http://schemas.microsoft.com/office/powerpoint/2010/main" val="2407856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Упр.188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7297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451</Words>
  <Application>Microsoft Office PowerPoint</Application>
  <PresentationFormat>Широкоэкранный</PresentationFormat>
  <Paragraphs>63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Практическая работа по орфографии и пунктуации</vt:lpstr>
      <vt:lpstr>Цель</vt:lpstr>
      <vt:lpstr>Анализ контрольного диктанта</vt:lpstr>
      <vt:lpstr>Типичные ошибки </vt:lpstr>
      <vt:lpstr>Е- и в окончаниях глаголов</vt:lpstr>
      <vt:lpstr>Спишите пословицы, объясняя правописание личных окончаний глаголов</vt:lpstr>
      <vt:lpstr>Е- и в окончаниях существительных </vt:lpstr>
      <vt:lpstr>Презентация PowerPoint</vt:lpstr>
      <vt:lpstr>Тся -ться</vt:lpstr>
      <vt:lpstr>Устно</vt:lpstr>
      <vt:lpstr>Не с глаголами </vt:lpstr>
      <vt:lpstr>Устное рассуждение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Практическая работа по орфографии и пунктуации</dc:title>
  <dc:creator>Admin</dc:creator>
  <cp:lastModifiedBy>Admin</cp:lastModifiedBy>
  <cp:revision>3</cp:revision>
  <dcterms:created xsi:type="dcterms:W3CDTF">2021-11-10T06:26:50Z</dcterms:created>
  <dcterms:modified xsi:type="dcterms:W3CDTF">2021-11-10T06:42:42Z</dcterms:modified>
</cp:coreProperties>
</file>