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9" r:id="rId3"/>
    <p:sldId id="260" r:id="rId4"/>
    <p:sldId id="258" r:id="rId5"/>
    <p:sldId id="261" r:id="rId6"/>
    <p:sldId id="262" r:id="rId7"/>
    <p:sldId id="276" r:id="rId8"/>
    <p:sldId id="277" r:id="rId9"/>
    <p:sldId id="278" r:id="rId10"/>
    <p:sldId id="279" r:id="rId11"/>
    <p:sldId id="280" r:id="rId12"/>
    <p:sldId id="281" r:id="rId13"/>
    <p:sldId id="282" r:id="rId14"/>
    <p:sldId id="283" r:id="rId15"/>
    <p:sldId id="264" r:id="rId16"/>
    <p:sldId id="265" r:id="rId17"/>
    <p:sldId id="266" r:id="rId18"/>
    <p:sldId id="263" r:id="rId19"/>
    <p:sldId id="267" r:id="rId20"/>
    <p:sldId id="268" r:id="rId21"/>
    <p:sldId id="269" r:id="rId22"/>
    <p:sldId id="270" r:id="rId23"/>
    <p:sldId id="273" r:id="rId24"/>
    <p:sldId id="274" r:id="rId25"/>
    <p:sldId id="275"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C09644E8-1410-4FC6-A1EA-977D1D6FE94D}">
          <p14:sldIdLst>
            <p14:sldId id="256"/>
            <p14:sldId id="259"/>
            <p14:sldId id="260"/>
            <p14:sldId id="258"/>
            <p14:sldId id="261"/>
            <p14:sldId id="262"/>
            <p14:sldId id="276"/>
            <p14:sldId id="277"/>
            <p14:sldId id="278"/>
            <p14:sldId id="279"/>
            <p14:sldId id="280"/>
            <p14:sldId id="281"/>
            <p14:sldId id="282"/>
            <p14:sldId id="283"/>
            <p14:sldId id="264"/>
            <p14:sldId id="265"/>
            <p14:sldId id="266"/>
            <p14:sldId id="263"/>
            <p14:sldId id="267"/>
            <p14:sldId id="268"/>
            <p14:sldId id="269"/>
            <p14:sldId id="270"/>
            <p14:sldId id="273"/>
            <p14:sldId id="274"/>
            <p14:sldId id="27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996320-5AD7-4A1E-9D4D-2E7F67EB084F}" type="datetimeFigureOut">
              <a:rPr lang="ru-RU" smtClean="0"/>
              <a:t>18.04.2022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C78713-4EE0-442C-98D9-9C18C1669C54}" type="slidenum">
              <a:rPr lang="ru-RU" smtClean="0"/>
              <a:t>‹#›</a:t>
            </a:fld>
            <a:endParaRPr lang="ru-RU"/>
          </a:p>
        </p:txBody>
      </p:sp>
    </p:spTree>
    <p:extLst>
      <p:ext uri="{BB962C8B-B14F-4D97-AF65-F5344CB8AC3E}">
        <p14:creationId xmlns:p14="http://schemas.microsoft.com/office/powerpoint/2010/main" val="1935868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presentation-creation.ru/powerpoint-templates.html"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presentation-creation.ru/powerpoint-templates.html"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dirty="0" smtClean="0"/>
              <a:t>Оригинальные шаблоны для презентаций: </a:t>
            </a:r>
            <a:r>
              <a:rPr lang="ru-RU" sz="1200" dirty="0" smtClean="0">
                <a:hlinkClick r:id="rId3"/>
              </a:rPr>
              <a:t>https://presentation-creation.ru/powerpoint-templates.html</a:t>
            </a:r>
            <a:r>
              <a:rPr lang="en-US" sz="1200" dirty="0" smtClean="0"/>
              <a:t> </a:t>
            </a:r>
            <a:endParaRPr lang="ru-RU" sz="1200" dirty="0" smtClean="0"/>
          </a:p>
          <a:p>
            <a:r>
              <a:rPr lang="ru-RU" sz="1200" smtClean="0"/>
              <a:t>Бесплатно и без регистрации.</a:t>
            </a:r>
          </a:p>
          <a:p>
            <a:endParaRPr lang="ru-RU"/>
          </a:p>
        </p:txBody>
      </p:sp>
      <p:sp>
        <p:nvSpPr>
          <p:cNvPr id="4" name="Номер слайда 3"/>
          <p:cNvSpPr>
            <a:spLocks noGrp="1"/>
          </p:cNvSpPr>
          <p:nvPr>
            <p:ph type="sldNum" sz="quarter" idx="10"/>
          </p:nvPr>
        </p:nvSpPr>
        <p:spPr/>
        <p:txBody>
          <a:bodyPr/>
          <a:lstStyle/>
          <a:p>
            <a:fld id="{D74341FE-AE5C-47F1-8FD8-47C4A673A802}" type="slidenum">
              <a:rPr lang="ru-RU" smtClean="0"/>
              <a:t>2</a:t>
            </a:fld>
            <a:endParaRPr lang="ru-RU"/>
          </a:p>
        </p:txBody>
      </p:sp>
    </p:spTree>
    <p:extLst>
      <p:ext uri="{BB962C8B-B14F-4D97-AF65-F5344CB8AC3E}">
        <p14:creationId xmlns:p14="http://schemas.microsoft.com/office/powerpoint/2010/main" val="4221614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dirty="0" smtClean="0"/>
              <a:t>Оригинальные шаблоны для презентаций: </a:t>
            </a:r>
            <a:r>
              <a:rPr lang="ru-RU" sz="1200" dirty="0" smtClean="0">
                <a:hlinkClick r:id="rId3"/>
              </a:rPr>
              <a:t>https://presentation-creation.ru/powerpoint-templates.html</a:t>
            </a:r>
            <a:r>
              <a:rPr lang="en-US" sz="1200" dirty="0" smtClean="0"/>
              <a:t> </a:t>
            </a:r>
            <a:endParaRPr lang="ru-RU" sz="1200" dirty="0" smtClean="0"/>
          </a:p>
          <a:p>
            <a:r>
              <a:rPr lang="ru-RU" sz="1200" smtClean="0"/>
              <a:t>Бесплатно и без регистрации.</a:t>
            </a:r>
          </a:p>
          <a:p>
            <a:endParaRPr lang="ru-RU"/>
          </a:p>
        </p:txBody>
      </p:sp>
      <p:sp>
        <p:nvSpPr>
          <p:cNvPr id="4" name="Номер слайда 3"/>
          <p:cNvSpPr>
            <a:spLocks noGrp="1"/>
          </p:cNvSpPr>
          <p:nvPr>
            <p:ph type="sldNum" sz="quarter" idx="10"/>
          </p:nvPr>
        </p:nvSpPr>
        <p:spPr/>
        <p:txBody>
          <a:bodyPr/>
          <a:lstStyle/>
          <a:p>
            <a:fld id="{D74341FE-AE5C-47F1-8FD8-47C4A673A802}" type="slidenum">
              <a:rPr lang="ru-RU" smtClean="0"/>
              <a:t>4</a:t>
            </a:fld>
            <a:endParaRPr lang="ru-RU"/>
          </a:p>
        </p:txBody>
      </p:sp>
    </p:spTree>
    <p:extLst>
      <p:ext uri="{BB962C8B-B14F-4D97-AF65-F5344CB8AC3E}">
        <p14:creationId xmlns:p14="http://schemas.microsoft.com/office/powerpoint/2010/main" val="4221614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algn="l" rtl="0" eaLnBrk="1" fontAlgn="t" latinLnBrk="0" hangingPunct="1">
              <a:spcBef>
                <a:spcPts val="0"/>
              </a:spcBef>
              <a:spcAft>
                <a:spcPts val="0"/>
              </a:spcAft>
            </a:pPr>
            <a:r>
              <a:rPr lang="ru-RU" sz="1200" b="1" i="0" u="none" strike="noStrike" kern="1200" dirty="0" smtClean="0">
                <a:solidFill>
                  <a:srgbClr val="FFFFFF"/>
                </a:solidFill>
                <a:effectLst/>
                <a:latin typeface="Times New Roman"/>
                <a:cs typeface="Times New Roman"/>
              </a:rPr>
              <a:t>Размер </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1" i="0" u="none" strike="noStrike" kern="1200" dirty="0" smtClean="0">
                <a:solidFill>
                  <a:srgbClr val="FFFFFF"/>
                </a:solidFill>
                <a:effectLst/>
                <a:latin typeface="Times New Roman"/>
                <a:cs typeface="Times New Roman"/>
              </a:rPr>
              <a:t>Наклон</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1" i="0" u="none" strike="noStrike" kern="1200" dirty="0" smtClean="0">
                <a:solidFill>
                  <a:srgbClr val="FFFFFF"/>
                </a:solidFill>
                <a:effectLst/>
                <a:latin typeface="Times New Roman"/>
                <a:cs typeface="Times New Roman"/>
              </a:rPr>
              <a:t>Направление строки</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1" i="0" u="none" strike="noStrike" kern="1200" dirty="0" smtClean="0">
                <a:solidFill>
                  <a:srgbClr val="FFFFFF"/>
                </a:solidFill>
                <a:effectLst/>
                <a:latin typeface="Times New Roman"/>
                <a:cs typeface="Times New Roman"/>
              </a:rPr>
              <a:t>Сила нажима</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1" i="0" u="none" strike="noStrike" kern="1200" dirty="0" smtClean="0">
                <a:solidFill>
                  <a:srgbClr val="FFFFFF"/>
                </a:solidFill>
                <a:effectLst/>
                <a:latin typeface="Times New Roman"/>
                <a:cs typeface="Times New Roman"/>
              </a:rPr>
              <a:t>Характер написания</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1" i="0" u="none" strike="noStrike" kern="1200" dirty="0" smtClean="0">
                <a:solidFill>
                  <a:srgbClr val="FFFFFF"/>
                </a:solidFill>
                <a:effectLst/>
                <a:latin typeface="Times New Roman"/>
                <a:cs typeface="Times New Roman"/>
              </a:rPr>
              <a:t>Очертание букв</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Средний - 3</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Вправо - 3</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Прямо - 3</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Сильная  - 3</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Слитно - 8</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Угловые - 5</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Мелкий-</a:t>
            </a:r>
            <a:r>
              <a:rPr lang="ru-RU" sz="1200" b="0" i="0" u="none" strike="noStrike" kern="1200" baseline="0" dirty="0" smtClean="0">
                <a:solidFill>
                  <a:srgbClr val="000000"/>
                </a:solidFill>
                <a:effectLst/>
                <a:latin typeface="Times New Roman"/>
                <a:cs typeface="Times New Roman"/>
              </a:rPr>
              <a:t> 2</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Вертикально</a:t>
            </a:r>
            <a:r>
              <a:rPr lang="ru-RU" sz="1200" b="0" i="0" u="none" strike="noStrike" kern="1200" baseline="0" dirty="0" smtClean="0">
                <a:solidFill>
                  <a:srgbClr val="000000"/>
                </a:solidFill>
                <a:effectLst/>
                <a:latin typeface="Times New Roman"/>
                <a:cs typeface="Times New Roman"/>
              </a:rPr>
              <a:t> -2</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Неровные волны -5</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Средняя -5</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Раздельно - 0</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Округлые -3</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Крупный  -3</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Влево - 1</a:t>
            </a:r>
            <a:endParaRPr lang="ru-RU" sz="1200" b="0" i="0" u="none" strike="noStrike" dirty="0" smtClean="0">
              <a:effectLst/>
              <a:latin typeface="Arial"/>
            </a:endParaRPr>
          </a:p>
          <a:p>
            <a:pPr marL="0" algn="l" rtl="0" eaLnBrk="1" fontAlgn="t" latinLnBrk="0" hangingPunct="1">
              <a:spcBef>
                <a:spcPts val="0"/>
              </a:spcBef>
              <a:spcAft>
                <a:spcPts val="0"/>
              </a:spcAft>
            </a:pPr>
            <a:r>
              <a:rPr lang="ru-RU" sz="1200" b="0" i="0" u="none" strike="noStrike" kern="1200" dirty="0" smtClean="0">
                <a:solidFill>
                  <a:srgbClr val="000000"/>
                </a:solidFill>
                <a:effectLst/>
                <a:latin typeface="Times New Roman"/>
                <a:cs typeface="Times New Roman"/>
              </a:rPr>
              <a:t>Все хар.-2</a:t>
            </a:r>
            <a:endParaRPr lang="ru-RU" sz="1200" b="0" i="0" u="none" strike="noStrike" dirty="0" smtClean="0">
              <a:effectLst/>
              <a:latin typeface="Arial"/>
            </a:endParaRPr>
          </a:p>
          <a:p>
            <a:endParaRPr lang="ru-RU" dirty="0"/>
          </a:p>
        </p:txBody>
      </p:sp>
      <p:sp>
        <p:nvSpPr>
          <p:cNvPr id="4" name="Номер слайда 3"/>
          <p:cNvSpPr>
            <a:spLocks noGrp="1"/>
          </p:cNvSpPr>
          <p:nvPr>
            <p:ph type="sldNum" sz="quarter" idx="10"/>
          </p:nvPr>
        </p:nvSpPr>
        <p:spPr/>
        <p:txBody>
          <a:bodyPr/>
          <a:lstStyle/>
          <a:p>
            <a:fld id="{3DC78713-4EE0-442C-98D9-9C18C1669C54}" type="slidenum">
              <a:rPr lang="ru-RU" smtClean="0"/>
              <a:t>13</a:t>
            </a:fld>
            <a:endParaRPr lang="ru-RU"/>
          </a:p>
        </p:txBody>
      </p:sp>
    </p:spTree>
    <p:extLst>
      <p:ext uri="{BB962C8B-B14F-4D97-AF65-F5344CB8AC3E}">
        <p14:creationId xmlns:p14="http://schemas.microsoft.com/office/powerpoint/2010/main" val="2782865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989635B-1671-4E33-9743-EE23A4B850B4}" type="datetimeFigureOut">
              <a:rPr lang="ru-RU" smtClean="0"/>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1565211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89635B-1671-4E33-9743-EE23A4B850B4}" type="datetimeFigureOut">
              <a:rPr lang="ru-RU" smtClean="0"/>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157881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989635B-1671-4E33-9743-EE23A4B850B4}" type="datetimeFigureOut">
              <a:rPr lang="ru-RU" smtClean="0"/>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2536445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989635B-1671-4E33-9743-EE23A4B850B4}" type="datetimeFigureOut">
              <a:rPr lang="ru-RU" smtClean="0"/>
              <a:t>18.04.2022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1725881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989635B-1671-4E33-9743-EE23A4B850B4}" type="datetimeFigureOut">
              <a:rPr lang="ru-RU" smtClean="0"/>
              <a:t>18.04.2022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1794553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989635B-1671-4E33-9743-EE23A4B850B4}" type="datetimeFigureOut">
              <a:rPr lang="ru-RU" smtClean="0"/>
              <a:t>18.04.2022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905338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989635B-1671-4E33-9743-EE23A4B850B4}" type="datetimeFigureOut">
              <a:rPr lang="ru-RU" smtClean="0"/>
              <a:t>18.04.2022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113823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989635B-1671-4E33-9743-EE23A4B850B4}" type="datetimeFigureOut">
              <a:rPr lang="ru-RU" smtClean="0"/>
              <a:t>18.04.2022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349797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3989635B-1671-4E33-9743-EE23A4B850B4}" type="datetimeFigureOut">
              <a:rPr lang="ru-RU" smtClean="0"/>
              <a:t>18.04.2022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118445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89635B-1671-4E33-9743-EE23A4B850B4}" type="datetimeFigureOut">
              <a:rPr lang="ru-RU" smtClean="0"/>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761255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89635B-1671-4E33-9743-EE23A4B850B4}" type="datetimeFigureOut">
              <a:rPr lang="ru-RU" smtClean="0"/>
              <a:t>18.04.2022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C874CF-19EF-4575-888A-B267D3C8D786}" type="slidenum">
              <a:rPr lang="ru-RU" smtClean="0"/>
              <a:t>‹#›</a:t>
            </a:fld>
            <a:endParaRPr lang="ru-RU"/>
          </a:p>
        </p:txBody>
      </p:sp>
    </p:spTree>
    <p:extLst>
      <p:ext uri="{BB962C8B-B14F-4D97-AF65-F5344CB8AC3E}">
        <p14:creationId xmlns:p14="http://schemas.microsoft.com/office/powerpoint/2010/main" val="2587069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347864" y="4293096"/>
            <a:ext cx="5688632" cy="1728192"/>
          </a:xfrm>
        </p:spPr>
        <p:txBody>
          <a:bodyPr/>
          <a:lstStyle>
            <a:lvl1pPr>
              <a:defRPr b="1">
                <a:solidFill>
                  <a:schemeClr val="tx1">
                    <a:lumMod val="65000"/>
                    <a:lumOff val="35000"/>
                  </a:schemeClr>
                </a:solidFill>
                <a:effectLst>
                  <a:outerShdw blurRad="38100" dist="38100" dir="2700000" algn="tl">
                    <a:srgbClr val="000000">
                      <a:alpha val="43137"/>
                    </a:srgbClr>
                  </a:outerShdw>
                </a:effectLst>
              </a:defRPr>
            </a:lvl1pPr>
          </a:lstStyle>
          <a:p>
            <a:r>
              <a:rPr lang="ru-RU" dirty="0" smtClean="0"/>
              <a:t>Образец заголовка</a:t>
            </a:r>
            <a:endParaRPr lang="ru-RU" dirty="0"/>
          </a:p>
        </p:txBody>
      </p:sp>
      <p:sp>
        <p:nvSpPr>
          <p:cNvPr id="4" name="Дата 3"/>
          <p:cNvSpPr>
            <a:spLocks noGrp="1"/>
          </p:cNvSpPr>
          <p:nvPr>
            <p:ph type="dt" sz="half" idx="10"/>
          </p:nvPr>
        </p:nvSpPr>
        <p:spPr/>
        <p:txBody>
          <a:bodyPr/>
          <a:lstStyle>
            <a:lvl1pPr>
              <a:defRPr>
                <a:solidFill>
                  <a:schemeClr val="tx1">
                    <a:lumMod val="65000"/>
                    <a:lumOff val="35000"/>
                  </a:schemeClr>
                </a:solidFill>
              </a:defRPr>
            </a:lvl1pPr>
          </a:lstStyle>
          <a:p>
            <a:fld id="{A5E48A96-E1BB-4C8F-80B2-32A47A48A9D5}" type="datetimeFigureOut">
              <a:rPr lang="ru-RU" smtClean="0"/>
              <a:pPr/>
              <a:t>18.04.2022</a:t>
            </a:fld>
            <a:endParaRPr lang="ru-RU"/>
          </a:p>
        </p:txBody>
      </p:sp>
      <p:sp>
        <p:nvSpPr>
          <p:cNvPr id="5" name="Нижний колонтитул 4"/>
          <p:cNvSpPr>
            <a:spLocks noGrp="1"/>
          </p:cNvSpPr>
          <p:nvPr>
            <p:ph type="ftr" sz="quarter" idx="11"/>
          </p:nvPr>
        </p:nvSpPr>
        <p:spPr/>
        <p:txBody>
          <a:bodyPr/>
          <a:lstStyle>
            <a:lvl1pPr>
              <a:defRPr>
                <a:solidFill>
                  <a:schemeClr val="tx1">
                    <a:lumMod val="65000"/>
                    <a:lumOff val="35000"/>
                  </a:schemeClr>
                </a:solidFill>
              </a:defRPr>
            </a:lvl1pPr>
          </a:lstStyle>
          <a:p>
            <a:endParaRPr lang="ru-RU" dirty="0"/>
          </a:p>
        </p:txBody>
      </p:sp>
      <p:sp>
        <p:nvSpPr>
          <p:cNvPr id="6" name="Номер слайда 5"/>
          <p:cNvSpPr>
            <a:spLocks noGrp="1"/>
          </p:cNvSpPr>
          <p:nvPr>
            <p:ph type="sldNum" sz="quarter" idx="12"/>
          </p:nvPr>
        </p:nvSpPr>
        <p:spPr/>
        <p:txBody>
          <a:bodyPr/>
          <a:lstStyle>
            <a:lvl1pPr>
              <a:defRPr>
                <a:solidFill>
                  <a:schemeClr val="tx1">
                    <a:lumMod val="65000"/>
                    <a:lumOff val="35000"/>
                  </a:schemeClr>
                </a:solidFill>
              </a:defRPr>
            </a:lvl1pPr>
          </a:lstStyle>
          <a:p>
            <a:fld id="{544A1F6A-164B-43BA-A19E-4AE6BB502A21}" type="slidenum">
              <a:rPr lang="ru-RU" smtClean="0"/>
              <a:pPr/>
              <a:t>‹#›</a:t>
            </a:fld>
            <a:endParaRPr lang="ru-RU"/>
          </a:p>
        </p:txBody>
      </p:sp>
    </p:spTree>
    <p:extLst>
      <p:ext uri="{BB962C8B-B14F-4D97-AF65-F5344CB8AC3E}">
        <p14:creationId xmlns:p14="http://schemas.microsoft.com/office/powerpoint/2010/main" val="2877893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347864" y="4293096"/>
            <a:ext cx="5688632" cy="1728192"/>
          </a:xfrm>
        </p:spPr>
        <p:txBody>
          <a:bodyPr/>
          <a:lstStyle>
            <a:lvl1pPr>
              <a:defRPr b="1">
                <a:solidFill>
                  <a:schemeClr val="tx1">
                    <a:lumMod val="65000"/>
                    <a:lumOff val="35000"/>
                  </a:schemeClr>
                </a:solidFill>
                <a:effectLst>
                  <a:outerShdw blurRad="38100" dist="38100" dir="2700000" algn="tl">
                    <a:srgbClr val="000000">
                      <a:alpha val="43137"/>
                    </a:srgbClr>
                  </a:outerShdw>
                </a:effectLst>
              </a:defRPr>
            </a:lvl1pPr>
          </a:lstStyle>
          <a:p>
            <a:r>
              <a:rPr lang="ru-RU" dirty="0" smtClean="0"/>
              <a:t>Образец заголовка</a:t>
            </a:r>
            <a:endParaRPr lang="ru-RU" dirty="0"/>
          </a:p>
        </p:txBody>
      </p:sp>
      <p:sp>
        <p:nvSpPr>
          <p:cNvPr id="4" name="Дата 3"/>
          <p:cNvSpPr>
            <a:spLocks noGrp="1"/>
          </p:cNvSpPr>
          <p:nvPr>
            <p:ph type="dt" sz="half" idx="10"/>
          </p:nvPr>
        </p:nvSpPr>
        <p:spPr/>
        <p:txBody>
          <a:bodyPr/>
          <a:lstStyle>
            <a:lvl1pPr>
              <a:defRPr>
                <a:solidFill>
                  <a:schemeClr val="tx1">
                    <a:lumMod val="65000"/>
                    <a:lumOff val="35000"/>
                  </a:schemeClr>
                </a:solidFill>
              </a:defRPr>
            </a:lvl1pPr>
          </a:lstStyle>
          <a:p>
            <a:fld id="{A5E48A96-E1BB-4C8F-80B2-32A47A48A9D5}" type="datetimeFigureOut">
              <a:rPr lang="ru-RU" smtClean="0"/>
              <a:pPr/>
              <a:t>18.04.2022</a:t>
            </a:fld>
            <a:endParaRPr lang="ru-RU"/>
          </a:p>
        </p:txBody>
      </p:sp>
      <p:sp>
        <p:nvSpPr>
          <p:cNvPr id="5" name="Нижний колонтитул 4"/>
          <p:cNvSpPr>
            <a:spLocks noGrp="1"/>
          </p:cNvSpPr>
          <p:nvPr>
            <p:ph type="ftr" sz="quarter" idx="11"/>
          </p:nvPr>
        </p:nvSpPr>
        <p:spPr/>
        <p:txBody>
          <a:bodyPr/>
          <a:lstStyle>
            <a:lvl1pPr>
              <a:defRPr>
                <a:solidFill>
                  <a:schemeClr val="tx1">
                    <a:lumMod val="65000"/>
                    <a:lumOff val="35000"/>
                  </a:schemeClr>
                </a:solidFill>
              </a:defRPr>
            </a:lvl1pPr>
          </a:lstStyle>
          <a:p>
            <a:endParaRPr lang="ru-RU" dirty="0"/>
          </a:p>
        </p:txBody>
      </p:sp>
      <p:sp>
        <p:nvSpPr>
          <p:cNvPr id="6" name="Номер слайда 5"/>
          <p:cNvSpPr>
            <a:spLocks noGrp="1"/>
          </p:cNvSpPr>
          <p:nvPr>
            <p:ph type="sldNum" sz="quarter" idx="12"/>
          </p:nvPr>
        </p:nvSpPr>
        <p:spPr/>
        <p:txBody>
          <a:bodyPr/>
          <a:lstStyle>
            <a:lvl1pPr>
              <a:defRPr>
                <a:solidFill>
                  <a:schemeClr val="tx1">
                    <a:lumMod val="65000"/>
                    <a:lumOff val="35000"/>
                  </a:schemeClr>
                </a:solidFill>
              </a:defRPr>
            </a:lvl1pPr>
          </a:lstStyle>
          <a:p>
            <a:fld id="{544A1F6A-164B-43BA-A19E-4AE6BB502A21}" type="slidenum">
              <a:rPr lang="ru-RU" smtClean="0"/>
              <a:pPr/>
              <a:t>‹#›</a:t>
            </a:fld>
            <a:endParaRPr lang="ru-RU"/>
          </a:p>
        </p:txBody>
      </p:sp>
    </p:spTree>
    <p:extLst>
      <p:ext uri="{BB962C8B-B14F-4D97-AF65-F5344CB8AC3E}">
        <p14:creationId xmlns:p14="http://schemas.microsoft.com/office/powerpoint/2010/main" val="2877893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89635B-1671-4E33-9743-EE23A4B850B4}" type="datetimeFigureOut">
              <a:rPr lang="ru-RU" smtClean="0"/>
              <a:t>18.04.2022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C874CF-19EF-4575-888A-B267D3C8D786}" type="slidenum">
              <a:rPr lang="ru-RU" smtClean="0"/>
              <a:t>‹#›</a:t>
            </a:fld>
            <a:endParaRPr lang="ru-RU"/>
          </a:p>
        </p:txBody>
      </p:sp>
    </p:spTree>
    <p:extLst>
      <p:ext uri="{BB962C8B-B14F-4D97-AF65-F5344CB8AC3E}">
        <p14:creationId xmlns:p14="http://schemas.microsoft.com/office/powerpoint/2010/main" val="1464684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ello_html_3d4349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24" y="26903"/>
            <a:ext cx="9217024" cy="6912768"/>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ctrTitle"/>
          </p:nvPr>
        </p:nvSpPr>
        <p:spPr>
          <a:xfrm>
            <a:off x="827584" y="188640"/>
            <a:ext cx="7772400" cy="2664296"/>
          </a:xfrm>
          <a:scene3d>
            <a:camera prst="perspectiveFront"/>
            <a:lightRig rig="threePt" dir="t"/>
          </a:scene3d>
          <a:sp3d>
            <a:bevelT/>
          </a:sp3d>
        </p:spPr>
        <p:style>
          <a:lnRef idx="1">
            <a:schemeClr val="accent6"/>
          </a:lnRef>
          <a:fillRef idx="2">
            <a:schemeClr val="accent6"/>
          </a:fillRef>
          <a:effectRef idx="1">
            <a:schemeClr val="accent6"/>
          </a:effectRef>
          <a:fontRef idx="minor">
            <a:schemeClr val="dk1"/>
          </a:fontRef>
        </p:style>
        <p:txBody>
          <a:bodyPr>
            <a:noAutofit/>
          </a:bodyPr>
          <a:lstStyle/>
          <a:p>
            <a:r>
              <a:rPr lang="ru-RU" sz="6600" b="1" dirty="0" smtClean="0">
                <a:solidFill>
                  <a:srgbClr val="FF0000"/>
                </a:solidFill>
                <a:latin typeface="Mistral" pitchFamily="66" charset="0"/>
                <a:cs typeface="Times New Roman" pitchFamily="18" charset="0"/>
              </a:rPr>
              <a:t>Что говорит о человеке его почерк</a:t>
            </a:r>
            <a:endParaRPr lang="ru-RU" sz="6600" b="1" dirty="0">
              <a:solidFill>
                <a:srgbClr val="FF0000"/>
              </a:solidFill>
              <a:latin typeface="Mistral" pitchFamily="66" charset="0"/>
              <a:cs typeface="Times New Roman" pitchFamily="18" charset="0"/>
            </a:endParaRPr>
          </a:p>
        </p:txBody>
      </p:sp>
      <p:sp>
        <p:nvSpPr>
          <p:cNvPr id="3" name="Подзаголовок 2"/>
          <p:cNvSpPr>
            <a:spLocks noGrp="1"/>
          </p:cNvSpPr>
          <p:nvPr>
            <p:ph type="subTitle" idx="1"/>
          </p:nvPr>
        </p:nvSpPr>
        <p:spPr>
          <a:xfrm>
            <a:off x="3203848" y="3212976"/>
            <a:ext cx="5670748" cy="3384376"/>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2"/>
          </a:lnRef>
          <a:fillRef idx="1">
            <a:schemeClr val="lt1"/>
          </a:fillRef>
          <a:effectRef idx="0">
            <a:schemeClr val="accent2"/>
          </a:effectRef>
          <a:fontRef idx="minor">
            <a:schemeClr val="dk1"/>
          </a:fontRef>
        </p:style>
        <p:txBody>
          <a:bodyPr>
            <a:normAutofit/>
          </a:bodyPr>
          <a:lstStyle/>
          <a:p>
            <a:r>
              <a:rPr lang="ru-RU" b="1" i="1" dirty="0" smtClean="0">
                <a:solidFill>
                  <a:schemeClr val="tx1"/>
                </a:solidFill>
                <a:latin typeface="Times New Roman" pitchFamily="18" charset="0"/>
                <a:cs typeface="Times New Roman" pitchFamily="18" charset="0"/>
              </a:rPr>
              <a:t>Выполнила ученица 10 класса</a:t>
            </a:r>
          </a:p>
          <a:p>
            <a:r>
              <a:rPr lang="ru-RU" b="1" i="1" dirty="0" smtClean="0">
                <a:solidFill>
                  <a:schemeClr val="tx1"/>
                </a:solidFill>
                <a:latin typeface="Times New Roman" pitchFamily="18" charset="0"/>
                <a:cs typeface="Times New Roman" pitchFamily="18" charset="0"/>
              </a:rPr>
              <a:t>МАОУ </a:t>
            </a:r>
            <a:r>
              <a:rPr lang="ru-RU" b="1" i="1" dirty="0" err="1" smtClean="0">
                <a:solidFill>
                  <a:schemeClr val="tx1"/>
                </a:solidFill>
                <a:latin typeface="Times New Roman" pitchFamily="18" charset="0"/>
                <a:cs typeface="Times New Roman" pitchFamily="18" charset="0"/>
              </a:rPr>
              <a:t>Усть-Ивановкая</a:t>
            </a:r>
            <a:r>
              <a:rPr lang="ru-RU" b="1" i="1" dirty="0" smtClean="0">
                <a:solidFill>
                  <a:schemeClr val="tx1"/>
                </a:solidFill>
                <a:latin typeface="Times New Roman" pitchFamily="18" charset="0"/>
                <a:cs typeface="Times New Roman" pitchFamily="18" charset="0"/>
              </a:rPr>
              <a:t> СОШ</a:t>
            </a:r>
          </a:p>
          <a:p>
            <a:r>
              <a:rPr lang="ru-RU" sz="4000" b="1" i="1" dirty="0" smtClean="0">
                <a:solidFill>
                  <a:srgbClr val="C00000"/>
                </a:solidFill>
                <a:latin typeface="Times New Roman" pitchFamily="18" charset="0"/>
                <a:cs typeface="Times New Roman" pitchFamily="18" charset="0"/>
              </a:rPr>
              <a:t>Курбатова Арина</a:t>
            </a:r>
          </a:p>
          <a:p>
            <a:r>
              <a:rPr lang="ru-RU" sz="4000" b="1" i="1" dirty="0" smtClean="0">
                <a:solidFill>
                  <a:srgbClr val="C00000"/>
                </a:solidFill>
                <a:latin typeface="Times New Roman" pitchFamily="18" charset="0"/>
                <a:cs typeface="Times New Roman" pitchFamily="18" charset="0"/>
              </a:rPr>
              <a:t>2022</a:t>
            </a:r>
            <a:endParaRPr lang="ru-RU" sz="4000" b="1" i="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9826694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b="1" dirty="0" smtClean="0"/>
              <a:t>Заголовок</a:t>
            </a:r>
            <a:r>
              <a:rPr lang="en-US" b="1" dirty="0" smtClean="0"/>
              <a:t> </a:t>
            </a:r>
            <a:r>
              <a:rPr lang="ru-RU" b="1" dirty="0" smtClean="0"/>
              <a:t>слайда</a:t>
            </a:r>
            <a:endParaRPr lang="ru-RU" b="1" dirty="0"/>
          </a:p>
        </p:txBody>
      </p:sp>
      <p:pic>
        <p:nvPicPr>
          <p:cNvPr id="3" name="Picture 6" descr="http://3.bp.blogspot.com/-UmJnBR9r1rE/Vpejhd6w5NI/AAAAAAAAIWw/zOj-2XIiXKA/s1600/%25D1%2580%25D0%25B8%25D1%258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116632"/>
            <a:ext cx="7308304" cy="612068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5756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43" name="Picture 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3528" y="191705"/>
            <a:ext cx="4673526" cy="6301383"/>
          </a:xfrm>
          <a:prstGeom prst="rect">
            <a:avLst/>
          </a:prstGeom>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AutoShape 2" descr="https://avatars.mds.yandex.net/get-zen_doc/2463892/pub_5eb942fc8082e876cdb2e567_5eb944ffcf3f022fdb26f859/scale_1200"/>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https://avatars.mds.yandex.net/get-zen_doc/2463892/pub_5eb942fc8082e876cdb2e567_5eb944ffcf3f022fdb26f859/scale_1200"/>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https://avatars.mds.yandex.net/get-zen_doc/2463892/pub_5eb942fc8082e876cdb2e567_5eb944ffcf3f022fdb26f859/scale_1200"/>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8" descr="https://avatars.mds.yandex.net/get-zen_doc/2463892/pub_5eb942fc8082e876cdb2e567_5eb944ffcf3f022fdb26f859/scale_1200"/>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10" descr="https://avatars.mds.yandex.net/get-zen_doc/2463892/pub_5eb942fc8082e876cdb2e567_5eb944ffcf3f022fdb26f859/scale_1200"/>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2" descr="https://avatars.mds.yandex.net/get-zen_doc/2463892/pub_5eb942fc8082e876cdb2e567_5eb944ffcf3f022fdb26f859/scale_1200"/>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14" descr="https://avatars.mds.yandex.net/get-zen_doc/2463892/pub_5eb942fc8082e876cdb2e567_5eb944ffcf3f022fdb26f859/scale_1200"/>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 name="Заголовок 1"/>
          <p:cNvSpPr>
            <a:spLocks noGrp="1"/>
          </p:cNvSpPr>
          <p:nvPr>
            <p:ph type="ctrTitle"/>
          </p:nvPr>
        </p:nvSpPr>
        <p:spPr>
          <a:xfrm>
            <a:off x="-180528" y="465137"/>
            <a:ext cx="5400600" cy="3124081"/>
          </a:xfrm>
          <a:effectLst>
            <a:softEdge rad="317500"/>
          </a:effectLst>
        </p:spPr>
        <p:style>
          <a:lnRef idx="2">
            <a:schemeClr val="accent2"/>
          </a:lnRef>
          <a:fillRef idx="1">
            <a:schemeClr val="lt1"/>
          </a:fillRef>
          <a:effectRef idx="0">
            <a:schemeClr val="accent2"/>
          </a:effectRef>
          <a:fontRef idx="minor">
            <a:schemeClr val="dk1"/>
          </a:fontRef>
        </p:style>
        <p:txBody>
          <a:bodyPr>
            <a:normAutofit fontScale="90000"/>
          </a:bodyPr>
          <a:lstStyle/>
          <a:p>
            <a:r>
              <a:rPr lang="ru-RU" sz="4000" dirty="0" smtClean="0"/>
              <a:t>Как нет людей, одинаково говорящих,  так нет и людей, одинаково пишущих. Аристотель</a:t>
            </a:r>
            <a:endParaRPr lang="ru-RU" sz="4000" dirty="0"/>
          </a:p>
        </p:txBody>
      </p:sp>
      <p:sp>
        <p:nvSpPr>
          <p:cNvPr id="10" name="AutoShape 16" descr="https://avatars.mds.yandex.net/get-zen_doc/2463892/pub_5eb942fc8082e876cdb2e567_5eb944ffcf3f022fdb26f859/scale_1200"/>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1" name="AutoShape 18" descr="https://avatars.mds.yandex.net/get-zen_doc/2463892/pub_5eb942fc8082e876cdb2e567_5eb944ffcf3f022fdb26f859/scale_1200"/>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20" descr="https://avatars.mds.yandex.net/get-zen_doc/2463892/pub_5eb942fc8082e876cdb2e567_5eb944ffcf3f022fdb26f859/scale_1200"/>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AutoShape 22" descr="https://avatars.mds.yandex.net/get-zen_doc/2463892/pub_5eb942fc8082e876cdb2e567_5eb944ffcf3f022fdb26f859/scale_1200"/>
          <p:cNvSpPr>
            <a:spLocks noChangeAspect="1" noChangeArrowheads="1"/>
          </p:cNvSpPr>
          <p:nvPr/>
        </p:nvSpPr>
        <p:spPr bwMode="auto">
          <a:xfrm>
            <a:off x="1679575" y="1379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2094332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059832" y="459278"/>
            <a:ext cx="5904656" cy="5994058"/>
          </a:xfrm>
          <a:solidFill>
            <a:schemeClr val="bg1"/>
          </a:solidFill>
          <a:scene3d>
            <a:camera prst="orthographicFront"/>
            <a:lightRig rig="threePt" dir="t"/>
          </a:scene3d>
          <a:sp3d>
            <a:bevelT w="165100" prst="coolSlant"/>
          </a:sp3d>
        </p:spPr>
        <p:style>
          <a:lnRef idx="2">
            <a:schemeClr val="accent2"/>
          </a:lnRef>
          <a:fillRef idx="1">
            <a:schemeClr val="lt1"/>
          </a:fillRef>
          <a:effectRef idx="0">
            <a:schemeClr val="accent2"/>
          </a:effectRef>
          <a:fontRef idx="minor">
            <a:schemeClr val="dk1"/>
          </a:fontRef>
        </p:style>
        <p:txBody>
          <a:bodyPr>
            <a:noAutofit/>
          </a:bodyPr>
          <a:lstStyle/>
          <a:p>
            <a:pPr algn="just"/>
            <a:r>
              <a:rPr lang="ru-RU" sz="2400" dirty="0" smtClean="0">
                <a:solidFill>
                  <a:schemeClr val="tx1"/>
                </a:solidFill>
                <a:effectLst/>
                <a:latin typeface="Times New Roman" pitchFamily="18" charset="0"/>
                <a:cs typeface="Times New Roman" pitchFamily="18" charset="0"/>
              </a:rPr>
              <a:t>       Мой </a:t>
            </a:r>
            <a:r>
              <a:rPr lang="ru-RU" sz="2400" dirty="0">
                <a:solidFill>
                  <a:schemeClr val="tx1"/>
                </a:solidFill>
                <a:effectLst/>
                <a:latin typeface="Times New Roman" pitchFamily="18" charset="0"/>
                <a:cs typeface="Times New Roman" pitchFamily="18" charset="0"/>
              </a:rPr>
              <a:t>учитель начальных классов </a:t>
            </a:r>
            <a:r>
              <a:rPr lang="ru-RU" sz="2400" dirty="0" smtClean="0">
                <a:solidFill>
                  <a:schemeClr val="tx1"/>
                </a:solidFill>
                <a:effectLst/>
                <a:latin typeface="Times New Roman" pitchFamily="18" charset="0"/>
                <a:cs typeface="Times New Roman" pitchFamily="18" charset="0"/>
              </a:rPr>
              <a:t>Савченко Г.А. применяла </a:t>
            </a:r>
            <a:r>
              <a:rPr lang="ru-RU" sz="2400" dirty="0">
                <a:solidFill>
                  <a:schemeClr val="tx1"/>
                </a:solidFill>
                <a:effectLst/>
                <a:latin typeface="Times New Roman" pitchFamily="18" charset="0"/>
                <a:cs typeface="Times New Roman" pitchFamily="18" charset="0"/>
              </a:rPr>
              <a:t>одинаковые методы по обучению чистописанию ко всем одноклассникам, но почерк каждого из нас абсолютно </a:t>
            </a:r>
            <a:r>
              <a:rPr lang="ru-RU" sz="2400" dirty="0" smtClean="0">
                <a:solidFill>
                  <a:schemeClr val="tx1"/>
                </a:solidFill>
                <a:effectLst/>
                <a:latin typeface="Times New Roman" pitchFamily="18" charset="0"/>
                <a:cs typeface="Times New Roman" pitchFamily="18" charset="0"/>
              </a:rPr>
              <a:t>индивидуален. </a:t>
            </a:r>
            <a:br>
              <a:rPr lang="ru-RU" sz="2400" dirty="0" smtClean="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      Анализ </a:t>
            </a:r>
            <a:r>
              <a:rPr lang="ru-RU" sz="2400" dirty="0">
                <a:solidFill>
                  <a:schemeClr val="tx1"/>
                </a:solidFill>
                <a:effectLst/>
                <a:latin typeface="Times New Roman" pitchFamily="18" charset="0"/>
                <a:cs typeface="Times New Roman" pitchFamily="18" charset="0"/>
              </a:rPr>
              <a:t>почерка </a:t>
            </a:r>
            <a:r>
              <a:rPr lang="ru-RU" sz="2400" dirty="0" smtClean="0">
                <a:solidFill>
                  <a:schemeClr val="tx1"/>
                </a:solidFill>
                <a:effectLst/>
                <a:latin typeface="Times New Roman" pitchFamily="18" charset="0"/>
                <a:cs typeface="Times New Roman" pitchFamily="18" charset="0"/>
              </a:rPr>
              <a:t>может дать </a:t>
            </a:r>
            <a:r>
              <a:rPr lang="ru-RU" sz="2400" dirty="0">
                <a:solidFill>
                  <a:schemeClr val="tx1"/>
                </a:solidFill>
                <a:effectLst/>
                <a:latin typeface="Times New Roman" pitchFamily="18" charset="0"/>
                <a:cs typeface="Times New Roman" pitchFamily="18" charset="0"/>
              </a:rPr>
              <a:t>возможность раскрыть личностные особенности ученика, которые нашли своё отражение в определённом написании букв и строк.</a:t>
            </a:r>
            <a:br>
              <a:rPr lang="ru-RU" sz="2400" dirty="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
            </a:r>
            <a:br>
              <a:rPr lang="ru-RU" sz="2400" dirty="0" smtClean="0">
                <a:solidFill>
                  <a:schemeClr val="tx1"/>
                </a:solidFill>
                <a:effectLst/>
                <a:latin typeface="Times New Roman" pitchFamily="18" charset="0"/>
                <a:cs typeface="Times New Roman" pitchFamily="18" charset="0"/>
              </a:rPr>
            </a:br>
            <a:r>
              <a:rPr lang="ru-RU" sz="2400" dirty="0">
                <a:solidFill>
                  <a:schemeClr val="tx1"/>
                </a:solidFill>
                <a:effectLst/>
                <a:latin typeface="Times New Roman" pitchFamily="18" charset="0"/>
                <a:cs typeface="Times New Roman" pitchFamily="18" charset="0"/>
              </a:rPr>
              <a:t/>
            </a:r>
            <a:br>
              <a:rPr lang="ru-RU" sz="2400" dirty="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Характер человека можно определить по его почерку</a:t>
            </a:r>
            <a:endParaRPr lang="ru-RU" sz="3200" dirty="0">
              <a:solidFill>
                <a:schemeClr val="tx1"/>
              </a:solidFill>
              <a:latin typeface="Times New Roman" pitchFamily="18" charset="0"/>
              <a:cs typeface="Times New Roman" pitchFamily="18" charset="0"/>
            </a:endParaRPr>
          </a:p>
        </p:txBody>
      </p:sp>
      <p:sp>
        <p:nvSpPr>
          <p:cNvPr id="3" name="AutoShape 2" descr="https://avatars.mds.yandex.net/get-zen_doc/2463892/pub_5eb942fc8082e876cdb2e567_5eb944ffcf3f022fdb26f859/scale_1200"/>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https://avatars.mds.yandex.net/get-zen_doc/2463892/pub_5eb942fc8082e876cdb2e567_5eb944ffcf3f022fdb26f859/scale_1200"/>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6" descr="https://avatars.mds.yandex.net/get-zen_doc/2463892/pub_5eb942fc8082e876cdb2e567_5eb944ffcf3f022fdb26f859/scale_1200"/>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8" descr="https://avatars.mds.yandex.net/get-zen_doc/2463892/pub_5eb942fc8082e876cdb2e567_5eb944ffcf3f022fdb26f859/scale_1200"/>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10" descr="https://avatars.mds.yandex.net/get-zen_doc/2463892/pub_5eb942fc8082e876cdb2e567_5eb944ffcf3f022fdb26f859/scale_1200"/>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2" descr="https://avatars.mds.yandex.net/get-zen_doc/2463892/pub_5eb942fc8082e876cdb2e567_5eb944ffcf3f022fdb26f859/scale_1200"/>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14" descr="https://avatars.mds.yandex.net/get-zen_doc/2463892/pub_5eb942fc8082e876cdb2e567_5eb944ffcf3f022fdb26f859/scale_1200"/>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6" name="Picture 2" descr="C:\Users\администрация\Desktop\IMG-20220322-WA0006.jpg"/>
          <p:cNvPicPr>
            <a:picLocks noChangeAspect="1" noChangeArrowheads="1"/>
          </p:cNvPicPr>
          <p:nvPr/>
        </p:nvPicPr>
        <p:blipFill rotWithShape="1">
          <a:blip r:embed="rId3">
            <a:extLst>
              <a:ext uri="{28A0092B-C50C-407E-A947-70E740481C1C}">
                <a14:useLocalDpi xmlns:a14="http://schemas.microsoft.com/office/drawing/2010/main" val="0"/>
              </a:ext>
            </a:extLst>
          </a:blip>
          <a:srcRect l="27091" t="10913" r="649" b="14704"/>
          <a:stretch/>
        </p:blipFill>
        <p:spPr bwMode="auto">
          <a:xfrm>
            <a:off x="-252536" y="749332"/>
            <a:ext cx="3384376" cy="52128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3779912" y="160337"/>
            <a:ext cx="4608512" cy="6095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3">
            <a:schemeClr val="accent2"/>
          </a:fillRef>
          <a:effectRef idx="2">
            <a:schemeClr val="accent2"/>
          </a:effectRef>
          <a:fontRef idx="minor">
            <a:schemeClr val="lt1"/>
          </a:fontRef>
        </p:style>
        <p:txBody>
          <a:bodyPr rtlCol="0" anchor="ctr"/>
          <a:lstStyle/>
          <a:p>
            <a:pPr algn="ctr"/>
            <a:r>
              <a:rPr lang="ru-RU" sz="3600" b="1" i="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Актуальность</a:t>
            </a:r>
            <a:endParaRPr lang="ru-RU" sz="3600" b="1" i="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3" name="Прямоугольник 12"/>
          <p:cNvSpPr/>
          <p:nvPr/>
        </p:nvSpPr>
        <p:spPr>
          <a:xfrm>
            <a:off x="3932312" y="4619450"/>
            <a:ext cx="4608512" cy="6095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3">
            <a:schemeClr val="accent2"/>
          </a:fillRef>
          <a:effectRef idx="2">
            <a:schemeClr val="accent2"/>
          </a:effectRef>
          <a:fontRef idx="minor">
            <a:schemeClr val="lt1"/>
          </a:fontRef>
        </p:style>
        <p:txBody>
          <a:bodyPr rtlCol="0" anchor="ctr"/>
          <a:lstStyle/>
          <a:p>
            <a:pPr algn="ctr"/>
            <a:r>
              <a:rPr lang="ru-RU" sz="3600" b="1" i="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Гипотеза</a:t>
            </a:r>
            <a:endParaRPr lang="ru-RU" sz="3600" b="1" i="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935756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87624" y="260648"/>
            <a:ext cx="7704856" cy="5832648"/>
          </a:xfrm>
        </p:spPr>
        <p:style>
          <a:lnRef idx="2">
            <a:schemeClr val="accent2"/>
          </a:lnRef>
          <a:fillRef idx="1">
            <a:schemeClr val="lt1"/>
          </a:fillRef>
          <a:effectRef idx="0">
            <a:schemeClr val="accent2"/>
          </a:effectRef>
          <a:fontRef idx="minor">
            <a:schemeClr val="dk1"/>
          </a:fontRef>
        </p:style>
        <p:txBody>
          <a:bodyPr>
            <a:noAutofit/>
          </a:bodyPr>
          <a:lstStyle/>
          <a:p>
            <a:pPr algn="just"/>
            <a:r>
              <a:rPr lang="ru-RU" sz="2400" u="sng" dirty="0" smtClean="0">
                <a:solidFill>
                  <a:srgbClr val="C00000"/>
                </a:solidFill>
                <a:effectLst/>
                <a:latin typeface="Times New Roman" pitchFamily="18" charset="0"/>
                <a:cs typeface="Times New Roman" pitchFamily="18" charset="0"/>
              </a:rPr>
              <a:t>Объект исследования: </a:t>
            </a:r>
            <a:r>
              <a:rPr lang="ru-RU" sz="2400" dirty="0" smtClean="0">
                <a:solidFill>
                  <a:schemeClr val="tx1"/>
                </a:solidFill>
                <a:effectLst/>
                <a:latin typeface="Times New Roman" pitchFamily="18" charset="0"/>
                <a:cs typeface="Times New Roman" pitchFamily="18" charset="0"/>
              </a:rPr>
              <a:t>почерк обучающихся 7 б класса, участвующих в исследовании</a:t>
            </a:r>
            <a:r>
              <a:rPr lang="ru-RU" sz="2400" dirty="0" smtClean="0">
                <a:effectLst/>
                <a:latin typeface="Times New Roman" pitchFamily="18" charset="0"/>
                <a:cs typeface="Times New Roman" pitchFamily="18" charset="0"/>
              </a:rPr>
              <a:t/>
            </a:r>
            <a:br>
              <a:rPr lang="ru-RU" sz="2400" dirty="0" smtClean="0">
                <a:effectLst/>
                <a:latin typeface="Times New Roman" pitchFamily="18" charset="0"/>
                <a:cs typeface="Times New Roman" pitchFamily="18" charset="0"/>
              </a:rPr>
            </a:br>
            <a:r>
              <a:rPr lang="ru-RU" sz="2400" u="sng" dirty="0" smtClean="0">
                <a:solidFill>
                  <a:srgbClr val="C00000"/>
                </a:solidFill>
                <a:effectLst/>
                <a:latin typeface="Times New Roman" pitchFamily="18" charset="0"/>
                <a:cs typeface="Times New Roman" pitchFamily="18" charset="0"/>
              </a:rPr>
              <a:t>Предмет исследования: </a:t>
            </a:r>
            <a:r>
              <a:rPr lang="ru-RU" sz="2400" dirty="0" smtClean="0">
                <a:solidFill>
                  <a:schemeClr val="tx1"/>
                </a:solidFill>
                <a:effectLst/>
                <a:latin typeface="Times New Roman" pitchFamily="18" charset="0"/>
                <a:cs typeface="Times New Roman" pitchFamily="18" charset="0"/>
              </a:rPr>
              <a:t>взаимосвязь почерка и личностных характеристик человека</a:t>
            </a:r>
            <a:r>
              <a:rPr lang="ru-RU" sz="2400" dirty="0" smtClean="0">
                <a:effectLst/>
                <a:latin typeface="Times New Roman" pitchFamily="18" charset="0"/>
                <a:cs typeface="Times New Roman" pitchFamily="18" charset="0"/>
              </a:rPr>
              <a:t>.</a:t>
            </a:r>
            <a:br>
              <a:rPr lang="ru-RU" sz="2400" dirty="0" smtClean="0">
                <a:effectLst/>
                <a:latin typeface="Times New Roman" pitchFamily="18" charset="0"/>
                <a:cs typeface="Times New Roman" pitchFamily="18" charset="0"/>
              </a:rPr>
            </a:br>
            <a:r>
              <a:rPr lang="ru-RU" sz="2400" u="sng" dirty="0" smtClean="0">
                <a:solidFill>
                  <a:srgbClr val="C00000"/>
                </a:solidFill>
                <a:effectLst/>
                <a:latin typeface="Times New Roman" pitchFamily="18" charset="0"/>
                <a:cs typeface="Times New Roman" pitchFamily="18" charset="0"/>
              </a:rPr>
              <a:t>Цель: </a:t>
            </a:r>
            <a:r>
              <a:rPr lang="ru-RU" sz="2400" dirty="0" smtClean="0">
                <a:solidFill>
                  <a:schemeClr val="tx1"/>
                </a:solidFill>
                <a:effectLst/>
                <a:latin typeface="Times New Roman" pitchFamily="18" charset="0"/>
                <a:cs typeface="Times New Roman" pitchFamily="18" charset="0"/>
              </a:rPr>
              <a:t>изучение характерных особенностей обучающихся 7 класса с помощью анализа почерка.</a:t>
            </a:r>
            <a:br>
              <a:rPr lang="ru-RU" sz="2400" dirty="0" smtClean="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Задачи: </a:t>
            </a:r>
            <a:br>
              <a:rPr lang="ru-RU" sz="2400" dirty="0" smtClean="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-познакомиться с научной и публицистической литературой по исследуемой теме;</a:t>
            </a:r>
            <a:br>
              <a:rPr lang="ru-RU" sz="2400" dirty="0" smtClean="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-проанализировать и определить основные параметры почерка;</a:t>
            </a:r>
            <a:br>
              <a:rPr lang="ru-RU" sz="2400" dirty="0" smtClean="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-определить характерные особенности моих семиклассников;</a:t>
            </a:r>
            <a:br>
              <a:rPr lang="ru-RU" sz="2400" dirty="0" smtClean="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-составить психологические портреты и познакомить с результатами на </a:t>
            </a:r>
            <a:r>
              <a:rPr lang="ru-RU" sz="2400" dirty="0" err="1" smtClean="0">
                <a:solidFill>
                  <a:schemeClr val="tx1"/>
                </a:solidFill>
                <a:effectLst/>
                <a:latin typeface="Times New Roman" pitchFamily="18" charset="0"/>
                <a:cs typeface="Times New Roman" pitchFamily="18" charset="0"/>
              </a:rPr>
              <a:t>кл.часе</a:t>
            </a:r>
            <a:endParaRPr lang="ru-RU" sz="2400" dirty="0">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956092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87624" y="260648"/>
            <a:ext cx="7632848" cy="5328592"/>
          </a:xfrm>
        </p:spPr>
        <p:style>
          <a:lnRef idx="2">
            <a:schemeClr val="accent2"/>
          </a:lnRef>
          <a:fillRef idx="1">
            <a:schemeClr val="lt1"/>
          </a:fillRef>
          <a:effectRef idx="0">
            <a:schemeClr val="accent2"/>
          </a:effectRef>
          <a:fontRef idx="minor">
            <a:schemeClr val="dk1"/>
          </a:fontRef>
        </p:style>
        <p:txBody>
          <a:bodyPr>
            <a:noAutofit/>
          </a:bodyPr>
          <a:lstStyle/>
          <a:p>
            <a:pPr algn="just"/>
            <a:r>
              <a:rPr lang="ru-RU" sz="2800" u="sng" dirty="0" smtClean="0">
                <a:solidFill>
                  <a:srgbClr val="C00000"/>
                </a:solidFill>
                <a:effectLst/>
                <a:latin typeface="Times New Roman" pitchFamily="18" charset="0"/>
                <a:cs typeface="Times New Roman" pitchFamily="18" charset="0"/>
              </a:rPr>
              <a:t>Методы:</a:t>
            </a:r>
            <a:r>
              <a:rPr lang="ru-RU" sz="2800" dirty="0" smtClean="0">
                <a:effectLst/>
                <a:latin typeface="Times New Roman" pitchFamily="18" charset="0"/>
                <a:cs typeface="Times New Roman" pitchFamily="18" charset="0"/>
              </a:rPr>
              <a:t/>
            </a:r>
            <a:br>
              <a:rPr lang="ru-RU" sz="2800" dirty="0" smtClean="0">
                <a:effectLst/>
                <a:latin typeface="Times New Roman" pitchFamily="18" charset="0"/>
                <a:cs typeface="Times New Roman" pitchFamily="18" charset="0"/>
              </a:rPr>
            </a:br>
            <a:r>
              <a:rPr lang="ru-RU" sz="2800" dirty="0" smtClean="0">
                <a:effectLst/>
                <a:latin typeface="Times New Roman" pitchFamily="18" charset="0"/>
                <a:cs typeface="Times New Roman" pitchFamily="18" charset="0"/>
              </a:rPr>
              <a:t>-</a:t>
            </a:r>
            <a:r>
              <a:rPr lang="ru-RU" sz="2800" dirty="0" smtClean="0">
                <a:solidFill>
                  <a:schemeClr val="tx1"/>
                </a:solidFill>
                <a:effectLst/>
                <a:latin typeface="Times New Roman" pitchFamily="18" charset="0"/>
                <a:cs typeface="Times New Roman" pitchFamily="18" charset="0"/>
              </a:rPr>
              <a:t>изучение научной и публицистической литературы по исследуемой теме;</a:t>
            </a:r>
            <a:br>
              <a:rPr lang="ru-RU" sz="2800" dirty="0" smtClean="0">
                <a:solidFill>
                  <a:schemeClr val="tx1"/>
                </a:solidFill>
                <a:effectLst/>
                <a:latin typeface="Times New Roman" pitchFamily="18" charset="0"/>
                <a:cs typeface="Times New Roman" pitchFamily="18" charset="0"/>
              </a:rPr>
            </a:br>
            <a:r>
              <a:rPr lang="ru-RU" sz="2800" dirty="0" smtClean="0">
                <a:solidFill>
                  <a:schemeClr val="tx1"/>
                </a:solidFill>
                <a:effectLst/>
                <a:latin typeface="Times New Roman" pitchFamily="18" charset="0"/>
                <a:cs typeface="Times New Roman" pitchFamily="18" charset="0"/>
              </a:rPr>
              <a:t>графологическое исследование образцов почерка и обработка его результатов;</a:t>
            </a:r>
            <a:br>
              <a:rPr lang="ru-RU" sz="2800" dirty="0" smtClean="0">
                <a:solidFill>
                  <a:schemeClr val="tx1"/>
                </a:solidFill>
                <a:effectLst/>
                <a:latin typeface="Times New Roman" pitchFamily="18" charset="0"/>
                <a:cs typeface="Times New Roman" pitchFamily="18" charset="0"/>
              </a:rPr>
            </a:br>
            <a:r>
              <a:rPr lang="ru-RU" sz="2800" dirty="0" smtClean="0">
                <a:solidFill>
                  <a:schemeClr val="tx1"/>
                </a:solidFill>
                <a:effectLst/>
                <a:latin typeface="Times New Roman" pitchFamily="18" charset="0"/>
                <a:cs typeface="Times New Roman" pitchFamily="18" charset="0"/>
              </a:rPr>
              <a:t>-составление показательных диаграмм и таблиц на основе результатов исследование.</a:t>
            </a:r>
            <a:br>
              <a:rPr lang="ru-RU" sz="2800" dirty="0" smtClean="0">
                <a:solidFill>
                  <a:schemeClr val="tx1"/>
                </a:solidFill>
                <a:effectLst/>
                <a:latin typeface="Times New Roman" pitchFamily="18" charset="0"/>
                <a:cs typeface="Times New Roman" pitchFamily="18" charset="0"/>
              </a:rPr>
            </a:br>
            <a:r>
              <a:rPr lang="ru-RU" sz="2800" dirty="0" smtClean="0">
                <a:effectLst/>
                <a:latin typeface="Times New Roman" pitchFamily="18" charset="0"/>
                <a:cs typeface="Times New Roman" pitchFamily="18" charset="0"/>
              </a:rPr>
              <a:t>                     </a:t>
            </a:r>
            <a:r>
              <a:rPr lang="ru-RU" sz="2800" u="sng" dirty="0" smtClean="0">
                <a:solidFill>
                  <a:srgbClr val="C00000"/>
                </a:solidFill>
                <a:effectLst/>
                <a:latin typeface="Times New Roman" pitchFamily="18" charset="0"/>
                <a:cs typeface="Times New Roman" pitchFamily="18" charset="0"/>
              </a:rPr>
              <a:t>Практическая значимость</a:t>
            </a:r>
            <a:r>
              <a:rPr lang="ru-RU" sz="2800" dirty="0" smtClean="0">
                <a:solidFill>
                  <a:srgbClr val="C00000"/>
                </a:solidFill>
                <a:effectLst/>
                <a:latin typeface="Times New Roman" pitchFamily="18" charset="0"/>
                <a:cs typeface="Times New Roman" pitchFamily="18" charset="0"/>
              </a:rPr>
              <a:t/>
            </a:r>
            <a:br>
              <a:rPr lang="ru-RU" sz="2800" dirty="0" smtClean="0">
                <a:solidFill>
                  <a:srgbClr val="C00000"/>
                </a:solidFill>
                <a:effectLst/>
                <a:latin typeface="Times New Roman" pitchFamily="18" charset="0"/>
                <a:cs typeface="Times New Roman" pitchFamily="18" charset="0"/>
              </a:rPr>
            </a:br>
            <a:r>
              <a:rPr lang="ru-RU" sz="2800" dirty="0">
                <a:solidFill>
                  <a:schemeClr val="tx1"/>
                </a:solidFill>
                <a:effectLst/>
                <a:latin typeface="Times New Roman" pitchFamily="18" charset="0"/>
                <a:cs typeface="Times New Roman" pitchFamily="18" charset="0"/>
              </a:rPr>
              <a:t>О</a:t>
            </a:r>
            <a:r>
              <a:rPr lang="ru-RU" sz="2800" dirty="0" smtClean="0">
                <a:solidFill>
                  <a:schemeClr val="tx1"/>
                </a:solidFill>
                <a:effectLst/>
                <a:latin typeface="Times New Roman" pitchFamily="18" charset="0"/>
                <a:cs typeface="Times New Roman" pitchFamily="18" charset="0"/>
              </a:rPr>
              <a:t>пределение особенностей характера подростков может помочь учителю правильно организовать работу с детьми и родителями</a:t>
            </a:r>
            <a:endParaRPr lang="ru-RU" sz="2800" dirty="0">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283674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16632"/>
            <a:ext cx="8568952" cy="6120680"/>
          </a:xfrm>
        </p:spPr>
        <p:style>
          <a:lnRef idx="2">
            <a:schemeClr val="accent2"/>
          </a:lnRef>
          <a:fillRef idx="1">
            <a:schemeClr val="lt1"/>
          </a:fillRef>
          <a:effectRef idx="0">
            <a:schemeClr val="accent2"/>
          </a:effectRef>
          <a:fontRef idx="minor">
            <a:schemeClr val="dk1"/>
          </a:fontRef>
        </p:style>
        <p:txBody>
          <a:bodyPr>
            <a:normAutofit/>
          </a:bodyPr>
          <a:lstStyle/>
          <a:p>
            <a:pPr algn="just"/>
            <a:r>
              <a:rPr lang="ru-RU" dirty="0" smtClean="0">
                <a:solidFill>
                  <a:srgbClr val="C00000"/>
                </a:solidFill>
              </a:rPr>
              <a:t>Немного из истории</a:t>
            </a:r>
            <a:r>
              <a:rPr lang="ru-RU" dirty="0" smtClean="0"/>
              <a:t/>
            </a:r>
            <a:br>
              <a:rPr lang="ru-RU" dirty="0" smtClean="0"/>
            </a:br>
            <a:r>
              <a:rPr lang="ru-RU" sz="3100" dirty="0">
                <a:effectLst/>
              </a:rPr>
              <a:t> </a:t>
            </a:r>
            <a:r>
              <a:rPr lang="ru-RU" sz="3600" i="1" u="sng" dirty="0">
                <a:solidFill>
                  <a:srgbClr val="C00000"/>
                </a:solidFill>
                <a:effectLst/>
              </a:rPr>
              <a:t>Графология –</a:t>
            </a:r>
            <a:r>
              <a:rPr lang="ru-RU" sz="2700" dirty="0">
                <a:solidFill>
                  <a:schemeClr val="tx1"/>
                </a:solidFill>
                <a:effectLst/>
              </a:rPr>
              <a:t> это древнейшее искусство. Несколько тысяч лет назад китайцы определяли по почерку характер человека, специалисты в древнем Риме, а позднее, монахи средневековья также владели эти искусством</a:t>
            </a:r>
            <a:r>
              <a:rPr lang="ru-RU" sz="2700" dirty="0" smtClean="0">
                <a:solidFill>
                  <a:schemeClr val="tx1"/>
                </a:solidFill>
                <a:effectLst/>
              </a:rPr>
              <a:t>.</a:t>
            </a:r>
            <a:br>
              <a:rPr lang="ru-RU" sz="2700" dirty="0" smtClean="0">
                <a:solidFill>
                  <a:schemeClr val="tx1"/>
                </a:solidFill>
                <a:effectLst/>
              </a:rPr>
            </a:br>
            <a:r>
              <a:rPr lang="ru-RU" sz="2700" dirty="0">
                <a:solidFill>
                  <a:schemeClr val="tx1"/>
                </a:solidFill>
                <a:effectLst/>
              </a:rPr>
              <a:t>Первая известная ныне книга, посвященная графологии, вышла в свет в </a:t>
            </a:r>
            <a:r>
              <a:rPr lang="ru-RU" sz="2700" u="sng" dirty="0" smtClean="0">
                <a:solidFill>
                  <a:srgbClr val="C00000"/>
                </a:solidFill>
                <a:effectLst/>
              </a:rPr>
              <a:t>1630 </a:t>
            </a:r>
            <a:r>
              <a:rPr lang="ru-RU" sz="2700" u="sng" dirty="0">
                <a:solidFill>
                  <a:srgbClr val="C00000"/>
                </a:solidFill>
                <a:effectLst/>
              </a:rPr>
              <a:t>году </a:t>
            </a:r>
            <a:r>
              <a:rPr lang="ru-RU" sz="2700" dirty="0">
                <a:solidFill>
                  <a:schemeClr val="tx1"/>
                </a:solidFill>
                <a:effectLst/>
              </a:rPr>
              <a:t>и была написана итальянским профессором </a:t>
            </a:r>
            <a:r>
              <a:rPr lang="ru-RU" sz="2700" i="1" u="sng" dirty="0" err="1">
                <a:solidFill>
                  <a:srgbClr val="C00000"/>
                </a:solidFill>
                <a:effectLst/>
              </a:rPr>
              <a:t>Камилло</a:t>
            </a:r>
            <a:r>
              <a:rPr lang="ru-RU" sz="2700" i="1" u="sng" dirty="0">
                <a:solidFill>
                  <a:srgbClr val="C00000"/>
                </a:solidFill>
                <a:effectLst/>
              </a:rPr>
              <a:t> </a:t>
            </a:r>
            <a:r>
              <a:rPr lang="ru-RU" sz="2700" i="1" u="sng" dirty="0" err="1" smtClean="0">
                <a:solidFill>
                  <a:srgbClr val="C00000"/>
                </a:solidFill>
                <a:effectLst/>
              </a:rPr>
              <a:t>Бальдо</a:t>
            </a:r>
            <a:r>
              <a:rPr lang="ru-RU" sz="2700" i="1" u="sng" dirty="0" smtClean="0">
                <a:solidFill>
                  <a:srgbClr val="C00000"/>
                </a:solidFill>
                <a:effectLst/>
              </a:rPr>
              <a:t> «</a:t>
            </a:r>
            <a:r>
              <a:rPr lang="ru-RU" sz="2700" i="1" u="sng" dirty="0">
                <a:solidFill>
                  <a:srgbClr val="C00000"/>
                </a:solidFill>
                <a:effectLst/>
              </a:rPr>
              <a:t>Как узнать природу и качества человека, взглянув на букву, которую он написал». </a:t>
            </a:r>
            <a:r>
              <a:rPr lang="ru-RU" sz="2700" dirty="0">
                <a:solidFill>
                  <a:schemeClr val="tx1"/>
                </a:solidFill>
                <a:effectLst/>
              </a:rPr>
              <a:t>В этой книге он записал известные на то время толкования индивидуальных качеств человека по его </a:t>
            </a:r>
            <a:r>
              <a:rPr lang="ru-RU" sz="2700" dirty="0" smtClean="0">
                <a:solidFill>
                  <a:schemeClr val="tx1"/>
                </a:solidFill>
                <a:effectLst/>
              </a:rPr>
              <a:t>почерку</a:t>
            </a:r>
            <a:endParaRPr lang="ru-RU" sz="2700" dirty="0">
              <a:solidFill>
                <a:schemeClr val="tx1"/>
              </a:solidFill>
            </a:endParaRPr>
          </a:p>
        </p:txBody>
      </p:sp>
    </p:spTree>
    <p:extLst>
      <p:ext uri="{BB962C8B-B14F-4D97-AF65-F5344CB8AC3E}">
        <p14:creationId xmlns:p14="http://schemas.microsoft.com/office/powerpoint/2010/main" val="1930360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https://avatars.mds.yandex.net/get-zen_doc/3502204/pub_5f1f99881ae12e51e8243a13_5f1f9cd017a2c87c302800c8/scale_1200"/>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4" descr="https://avatars.mds.yandex.net/get-zen_doc/3502204/pub_5f1f99881ae12e51e8243a13_5f1f9cd017a2c87c302800c8/scale_1200"/>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2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714" y="7937"/>
            <a:ext cx="3988253" cy="41925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AutoShape 7" descr="https://fotorelax.ru/wp-content/uploads/2017/02/Northern-Italy-01.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Прямоугольник 5"/>
          <p:cNvSpPr/>
          <p:nvPr/>
        </p:nvSpPr>
        <p:spPr>
          <a:xfrm>
            <a:off x="540794" y="2860714"/>
            <a:ext cx="3082895" cy="923330"/>
          </a:xfrm>
          <a:prstGeom prst="rect">
            <a:avLst/>
          </a:prstGeom>
          <a:scene3d>
            <a:camera prst="orthographicFront"/>
            <a:lightRig rig="threePt" dir="t"/>
          </a:scene3d>
          <a:sp3d>
            <a:bevelT w="165100" prst="coolSlant"/>
          </a:sp3d>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ru-RU" sz="5400" b="1" dirty="0" smtClean="0">
                <a:ln w="18415" cmpd="sng">
                  <a:solidFill>
                    <a:srgbClr val="FFFFFF"/>
                  </a:solidFill>
                  <a:prstDash val="solid"/>
                </a:ln>
                <a:solidFill>
                  <a:srgbClr val="C00000"/>
                </a:solidFill>
                <a:latin typeface="Times New Roman" pitchFamily="18" charset="0"/>
                <a:cs typeface="Times New Roman" pitchFamily="18" charset="0"/>
              </a:rPr>
              <a:t>Франция</a:t>
            </a:r>
            <a:endParaRPr lang="ru-RU" sz="5400" b="1" cap="none" spc="0" dirty="0">
              <a:ln w="18415" cmpd="sng">
                <a:solidFill>
                  <a:srgbClr val="FFFFFF"/>
                </a:solidFill>
                <a:prstDash val="solid"/>
              </a:ln>
              <a:solidFill>
                <a:srgbClr val="C00000"/>
              </a:solidFill>
              <a:latin typeface="Times New Roman" pitchFamily="18" charset="0"/>
              <a:cs typeface="Times New Roman" pitchFamily="18" charset="0"/>
            </a:endParaRPr>
          </a:p>
        </p:txBody>
      </p:sp>
      <p:sp>
        <p:nvSpPr>
          <p:cNvPr id="7" name="AutoShape 9" descr="https://fotorelax.ru/wp-content/uploads/2017/02/Northern-Italy-01.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 name="AutoShape 11" descr="https://fotorelax.ru/wp-content/uploads/2017/02/Northern-Italy-01.jp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13" descr="https://fotorelax.ru/wp-content/uploads/2017/02/Northern-Italy-01.jpg"/>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231"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3844279"/>
            <a:ext cx="4572000" cy="304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Прямоугольник 13"/>
          <p:cNvSpPr/>
          <p:nvPr/>
        </p:nvSpPr>
        <p:spPr>
          <a:xfrm>
            <a:off x="3507179" y="5589240"/>
            <a:ext cx="2525179" cy="923330"/>
          </a:xfrm>
          <a:prstGeom prst="rect">
            <a:avLst/>
          </a:prstGeom>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ru-RU" sz="5400" b="1" dirty="0" smtClean="0">
                <a:ln w="18415" cmpd="sng">
                  <a:solidFill>
                    <a:srgbClr val="FFFFFF"/>
                  </a:solidFill>
                  <a:prstDash val="solid"/>
                </a:ln>
                <a:solidFill>
                  <a:srgbClr val="C00000"/>
                </a:solidFill>
                <a:latin typeface="Times New Roman" pitchFamily="18" charset="0"/>
                <a:cs typeface="Times New Roman" pitchFamily="18" charset="0"/>
              </a:rPr>
              <a:t>Англия</a:t>
            </a:r>
            <a:endParaRPr lang="ru-RU" sz="5400" b="1" cap="none" spc="0" dirty="0">
              <a:ln w="18415" cmpd="sng">
                <a:solidFill>
                  <a:srgbClr val="FFFFFF"/>
                </a:solidFill>
                <a:prstDash val="solid"/>
              </a:ln>
              <a:solidFill>
                <a:srgbClr val="C00000"/>
              </a:solidFill>
              <a:latin typeface="Times New Roman" pitchFamily="18" charset="0"/>
              <a:cs typeface="Times New Roman" pitchFamily="18" charset="0"/>
            </a:endParaRPr>
          </a:p>
        </p:txBody>
      </p:sp>
      <p:sp>
        <p:nvSpPr>
          <p:cNvPr id="10" name="AutoShape 17" descr="факт,Германия."/>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234"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7937"/>
            <a:ext cx="4533900" cy="38363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Прямоугольник 16"/>
          <p:cNvSpPr/>
          <p:nvPr/>
        </p:nvSpPr>
        <p:spPr>
          <a:xfrm>
            <a:off x="5074457" y="2860714"/>
            <a:ext cx="3240952" cy="923330"/>
          </a:xfrm>
          <a:prstGeom prst="rect">
            <a:avLst/>
          </a:prstGeom>
          <a:scene3d>
            <a:camera prst="orthographicFront"/>
            <a:lightRig rig="threePt" dir="t"/>
          </a:scene3d>
          <a:sp3d>
            <a:bevelT w="165100" prst="coolSlant"/>
          </a:sp3d>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ru-RU" sz="5400" b="1" dirty="0" smtClean="0">
                <a:ln w="18415" cmpd="sng">
                  <a:solidFill>
                    <a:srgbClr val="FFFFFF"/>
                  </a:solidFill>
                  <a:prstDash val="solid"/>
                </a:ln>
                <a:solidFill>
                  <a:srgbClr val="C00000"/>
                </a:solidFill>
                <a:latin typeface="Times New Roman" pitchFamily="18" charset="0"/>
                <a:cs typeface="Times New Roman" pitchFamily="18" charset="0"/>
              </a:rPr>
              <a:t>Германия</a:t>
            </a:r>
            <a:endParaRPr lang="ru-RU" sz="5400" b="1" cap="none" spc="0" dirty="0">
              <a:ln w="18415" cmpd="sng">
                <a:solidFill>
                  <a:srgbClr val="FFFFFF"/>
                </a:solidFill>
                <a:prstDash val="solid"/>
              </a:ln>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4900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41" y="163156"/>
            <a:ext cx="6273325" cy="41299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71400"/>
            <a:ext cx="3851920" cy="52414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Заголовок 1"/>
          <p:cNvSpPr>
            <a:spLocks noGrp="1"/>
          </p:cNvSpPr>
          <p:nvPr>
            <p:ph type="ctrTitle"/>
          </p:nvPr>
        </p:nvSpPr>
        <p:spPr>
          <a:xfrm>
            <a:off x="971600" y="3917963"/>
            <a:ext cx="7488832" cy="2304256"/>
          </a:xfrm>
        </p:spPr>
        <p:style>
          <a:lnRef idx="2">
            <a:schemeClr val="accent2"/>
          </a:lnRef>
          <a:fillRef idx="1">
            <a:schemeClr val="lt1"/>
          </a:fillRef>
          <a:effectRef idx="0">
            <a:schemeClr val="accent2"/>
          </a:effectRef>
          <a:fontRef idx="minor">
            <a:schemeClr val="dk1"/>
          </a:fontRef>
        </p:style>
        <p:txBody>
          <a:bodyPr>
            <a:normAutofit fontScale="90000"/>
          </a:bodyPr>
          <a:lstStyle/>
          <a:p>
            <a:r>
              <a:rPr lang="ru-RU" dirty="0">
                <a:effectLst/>
              </a:rPr>
              <a:t> </a:t>
            </a:r>
            <a:r>
              <a:rPr lang="ru-RU" sz="3100" dirty="0">
                <a:solidFill>
                  <a:schemeClr val="tx1"/>
                </a:solidFill>
                <a:effectLst/>
              </a:rPr>
              <a:t>Существовало и Русское научное графологическое общество, председателем научной комиссии которого в 20-е годы был </a:t>
            </a:r>
            <a:r>
              <a:rPr lang="ru-RU" sz="3100" i="1" u="sng" dirty="0">
                <a:solidFill>
                  <a:srgbClr val="C00000"/>
                </a:solidFill>
                <a:effectLst/>
              </a:rPr>
              <a:t>Д.М. Зуев-Инсаров</a:t>
            </a:r>
            <a:r>
              <a:rPr lang="ru-RU" sz="3100" dirty="0">
                <a:solidFill>
                  <a:schemeClr val="tx1"/>
                </a:solidFill>
                <a:effectLst/>
              </a:rPr>
              <a:t>, автор популярной книги </a:t>
            </a:r>
            <a:r>
              <a:rPr lang="ru-RU" sz="3100" i="1" u="sng" dirty="0">
                <a:solidFill>
                  <a:srgbClr val="C00000"/>
                </a:solidFill>
                <a:effectLst/>
              </a:rPr>
              <a:t>«Почерк и личность». </a:t>
            </a:r>
            <a:endParaRPr lang="ru-RU" sz="3100" i="1" u="sng" dirty="0">
              <a:solidFill>
                <a:srgbClr val="C00000"/>
              </a:solidFill>
            </a:endParaRPr>
          </a:p>
        </p:txBody>
      </p:sp>
    </p:spTree>
    <p:extLst>
      <p:ext uri="{BB962C8B-B14F-4D97-AF65-F5344CB8AC3E}">
        <p14:creationId xmlns:p14="http://schemas.microsoft.com/office/powerpoint/2010/main" val="3665511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332656"/>
            <a:ext cx="8280920" cy="6048672"/>
          </a:xfrm>
        </p:spPr>
        <p:style>
          <a:lnRef idx="2">
            <a:schemeClr val="accent2"/>
          </a:lnRef>
          <a:fillRef idx="1">
            <a:schemeClr val="lt1"/>
          </a:fillRef>
          <a:effectRef idx="0">
            <a:schemeClr val="accent2"/>
          </a:effectRef>
          <a:fontRef idx="minor">
            <a:schemeClr val="dk1"/>
          </a:fontRef>
        </p:style>
        <p:txBody>
          <a:bodyPr>
            <a:normAutofit/>
          </a:bodyPr>
          <a:lstStyle/>
          <a:p>
            <a:pPr algn="l"/>
            <a:r>
              <a:rPr lang="ru-RU" dirty="0" smtClean="0"/>
              <a:t>Возможности анализа почерка</a:t>
            </a:r>
            <a:br>
              <a:rPr lang="ru-RU" dirty="0" smtClean="0"/>
            </a:br>
            <a:r>
              <a:rPr lang="ru-RU" sz="2400" dirty="0" smtClean="0">
                <a:latin typeface="Times New Roman" pitchFamily="18" charset="0"/>
                <a:cs typeface="Times New Roman" pitchFamily="18" charset="0"/>
              </a:rPr>
              <a:t>- </a:t>
            </a:r>
            <a:r>
              <a:rPr lang="ru-RU" sz="2400" dirty="0" smtClean="0">
                <a:solidFill>
                  <a:schemeClr val="tx1"/>
                </a:solidFill>
                <a:effectLst/>
                <a:latin typeface="Times New Roman" pitchFamily="18" charset="0"/>
                <a:cs typeface="Times New Roman" pitchFamily="18" charset="0"/>
              </a:rPr>
              <a:t>Невозможно </a:t>
            </a:r>
            <a:r>
              <a:rPr lang="ru-RU" sz="2400" dirty="0">
                <a:solidFill>
                  <a:schemeClr val="tx1"/>
                </a:solidFill>
                <a:effectLst/>
                <a:latin typeface="Times New Roman" pitchFamily="18" charset="0"/>
                <a:cs typeface="Times New Roman" pitchFamily="18" charset="0"/>
              </a:rPr>
              <a:t>сказать, принадлежит ли почерк мужчине или женщине, если текст не подписан. </a:t>
            </a:r>
            <a:r>
              <a:rPr lang="ru-RU" sz="2400" dirty="0" smtClean="0">
                <a:solidFill>
                  <a:schemeClr val="tx1"/>
                </a:solidFill>
                <a:effectLst/>
                <a:latin typeface="Times New Roman" pitchFamily="18" charset="0"/>
                <a:cs typeface="Times New Roman" pitchFamily="18" charset="0"/>
              </a:rPr>
              <a:t/>
            </a:r>
            <a:br>
              <a:rPr lang="ru-RU" sz="2400" dirty="0" smtClean="0">
                <a:solidFill>
                  <a:schemeClr val="tx1"/>
                </a:solidFill>
                <a:effectLst/>
                <a:latin typeface="Times New Roman" pitchFamily="18" charset="0"/>
                <a:cs typeface="Times New Roman" pitchFamily="18" charset="0"/>
              </a:rPr>
            </a:br>
            <a:r>
              <a:rPr lang="ru-RU" sz="2400" dirty="0">
                <a:solidFill>
                  <a:schemeClr val="tx1"/>
                </a:solidFill>
                <a:effectLst/>
                <a:latin typeface="Times New Roman" pitchFamily="18" charset="0"/>
                <a:cs typeface="Times New Roman" pitchFamily="18" charset="0"/>
              </a:rPr>
              <a:t>-</a:t>
            </a:r>
            <a:r>
              <a:rPr lang="ru-RU" sz="2400" dirty="0" smtClean="0">
                <a:solidFill>
                  <a:schemeClr val="tx1"/>
                </a:solidFill>
                <a:effectLst/>
                <a:latin typeface="Times New Roman" pitchFamily="18" charset="0"/>
                <a:cs typeface="Times New Roman" pitchFamily="18" charset="0"/>
              </a:rPr>
              <a:t>Почерк </a:t>
            </a:r>
            <a:r>
              <a:rPr lang="ru-RU" sz="2400" dirty="0">
                <a:solidFill>
                  <a:schemeClr val="tx1"/>
                </a:solidFill>
                <a:effectLst/>
                <a:latin typeface="Times New Roman" pitchFamily="18" charset="0"/>
                <a:cs typeface="Times New Roman" pitchFamily="18" charset="0"/>
              </a:rPr>
              <a:t>не показывает и возраст автора письма. </a:t>
            </a:r>
            <a:r>
              <a:rPr lang="ru-RU" sz="2400" dirty="0" smtClean="0">
                <a:solidFill>
                  <a:schemeClr val="tx1"/>
                </a:solidFill>
                <a:effectLst/>
                <a:latin typeface="Times New Roman" pitchFamily="18" charset="0"/>
                <a:cs typeface="Times New Roman" pitchFamily="18" charset="0"/>
              </a:rPr>
              <a:t/>
            </a:r>
            <a:br>
              <a:rPr lang="ru-RU" sz="2400" dirty="0" smtClean="0">
                <a:solidFill>
                  <a:schemeClr val="tx1"/>
                </a:solidFill>
                <a:effectLst/>
                <a:latin typeface="Times New Roman" pitchFamily="18" charset="0"/>
                <a:cs typeface="Times New Roman" pitchFamily="18" charset="0"/>
              </a:rPr>
            </a:br>
            <a:r>
              <a:rPr lang="ru-RU" sz="2400" dirty="0" smtClean="0">
                <a:solidFill>
                  <a:schemeClr val="tx1"/>
                </a:solidFill>
                <a:effectLst/>
                <a:latin typeface="Times New Roman" pitchFamily="18" charset="0"/>
                <a:cs typeface="Times New Roman" pitchFamily="18" charset="0"/>
              </a:rPr>
              <a:t>-</a:t>
            </a:r>
            <a:r>
              <a:rPr lang="ru-RU" sz="2400" dirty="0">
                <a:solidFill>
                  <a:schemeClr val="tx1"/>
                </a:solidFill>
                <a:effectLst/>
                <a:latin typeface="Times New Roman" pitchFamily="18" charset="0"/>
                <a:cs typeface="Times New Roman" pitchFamily="18" charset="0"/>
              </a:rPr>
              <a:t>Г</a:t>
            </a:r>
            <a:r>
              <a:rPr lang="ru-RU" sz="2400" dirty="0" smtClean="0">
                <a:solidFill>
                  <a:schemeClr val="tx1"/>
                </a:solidFill>
                <a:effectLst/>
                <a:latin typeface="Times New Roman" pitchFamily="18" charset="0"/>
                <a:cs typeface="Times New Roman" pitchFamily="18" charset="0"/>
              </a:rPr>
              <a:t>рафолог </a:t>
            </a:r>
            <a:r>
              <a:rPr lang="ru-RU" sz="2400" dirty="0">
                <a:solidFill>
                  <a:schemeClr val="tx1"/>
                </a:solidFill>
                <a:effectLst/>
                <a:latin typeface="Times New Roman" pitchFamily="18" charset="0"/>
                <a:cs typeface="Times New Roman" pitchFamily="18" charset="0"/>
              </a:rPr>
              <a:t>не сможет дать ответ на вопрос женат ли человек или холост, так как брак не изменяет основных черт характера. </a:t>
            </a:r>
            <a:r>
              <a:rPr lang="ru-RU" sz="2400" dirty="0" smtClean="0">
                <a:solidFill>
                  <a:schemeClr val="tx1"/>
                </a:solidFill>
                <a:effectLst/>
                <a:latin typeface="Times New Roman" pitchFamily="18" charset="0"/>
                <a:cs typeface="Times New Roman" pitchFamily="18" charset="0"/>
              </a:rPr>
              <a:t/>
            </a:r>
            <a:br>
              <a:rPr lang="ru-RU" sz="2400" dirty="0" smtClean="0">
                <a:solidFill>
                  <a:schemeClr val="tx1"/>
                </a:solidFill>
                <a:effectLst/>
                <a:latin typeface="Times New Roman" pitchFamily="18" charset="0"/>
                <a:cs typeface="Times New Roman" pitchFamily="18" charset="0"/>
              </a:rPr>
            </a:br>
            <a:r>
              <a:rPr lang="ru-RU" sz="2400" dirty="0">
                <a:solidFill>
                  <a:schemeClr val="tx1"/>
                </a:solidFill>
                <a:effectLst/>
                <a:latin typeface="Times New Roman" pitchFamily="18" charset="0"/>
                <a:cs typeface="Times New Roman" pitchFamily="18" charset="0"/>
              </a:rPr>
              <a:t>-</a:t>
            </a:r>
            <a:r>
              <a:rPr lang="ru-RU" sz="2400" dirty="0" smtClean="0">
                <a:solidFill>
                  <a:schemeClr val="tx1"/>
                </a:solidFill>
                <a:effectLst/>
                <a:latin typeface="Times New Roman" pitchFamily="18" charset="0"/>
                <a:cs typeface="Times New Roman" pitchFamily="18" charset="0"/>
              </a:rPr>
              <a:t>Нельзя </a:t>
            </a:r>
            <a:r>
              <a:rPr lang="ru-RU" sz="2400" dirty="0">
                <a:solidFill>
                  <a:schemeClr val="tx1"/>
                </a:solidFill>
                <a:effectLst/>
                <a:latin typeface="Times New Roman" pitchFamily="18" charset="0"/>
                <a:cs typeface="Times New Roman" pitchFamily="18" charset="0"/>
              </a:rPr>
              <a:t>по почерку узнать род работы, характер занятия или увлечения того или иного </a:t>
            </a:r>
            <a:r>
              <a:rPr lang="ru-RU" sz="2400" dirty="0" smtClean="0">
                <a:solidFill>
                  <a:schemeClr val="tx1"/>
                </a:solidFill>
                <a:effectLst/>
                <a:latin typeface="Times New Roman" pitchFamily="18" charset="0"/>
                <a:cs typeface="Times New Roman" pitchFamily="18" charset="0"/>
              </a:rPr>
              <a:t>лица.</a:t>
            </a:r>
            <a:br>
              <a:rPr lang="ru-RU" sz="2400" dirty="0" smtClean="0">
                <a:solidFill>
                  <a:schemeClr val="tx1"/>
                </a:solidFill>
                <a:effectLst/>
                <a:latin typeface="Times New Roman" pitchFamily="18" charset="0"/>
                <a:cs typeface="Times New Roman" pitchFamily="18" charset="0"/>
              </a:rPr>
            </a:br>
            <a:r>
              <a:rPr lang="ru-RU" sz="2400" i="1" u="sng" dirty="0" smtClean="0">
                <a:solidFill>
                  <a:srgbClr val="C00000"/>
                </a:solidFill>
                <a:effectLst/>
                <a:latin typeface="Times New Roman" pitchFamily="18" charset="0"/>
                <a:cs typeface="Times New Roman" pitchFamily="18" charset="0"/>
              </a:rPr>
              <a:t>НО!  В </a:t>
            </a:r>
            <a:r>
              <a:rPr lang="ru-RU" sz="2400" i="1" u="sng" dirty="0">
                <a:solidFill>
                  <a:srgbClr val="C00000"/>
                </a:solidFill>
                <a:effectLst/>
                <a:latin typeface="Times New Roman" pitchFamily="18" charset="0"/>
                <a:cs typeface="Times New Roman" pitchFamily="18" charset="0"/>
              </a:rPr>
              <a:t>то же время почерк может открыть наличие состязательного духа, способность  ясно мыслить, четко действовать, проявлять упорство в достижении цели, присутствие финансовой расчетливости, а также других качеств, которые помогают человеку преуспеть.</a:t>
            </a:r>
            <a:endParaRPr lang="ru-RU" sz="2400" i="1" u="sng"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11436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16632"/>
            <a:ext cx="7020272" cy="6741368"/>
          </a:xfrm>
          <a:prstGeom prst="rect">
            <a:avLst/>
          </a:prstGeom>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Заголовок 1"/>
          <p:cNvSpPr>
            <a:spLocks noGrp="1"/>
          </p:cNvSpPr>
          <p:nvPr>
            <p:ph type="ctrTitle"/>
          </p:nvPr>
        </p:nvSpPr>
        <p:spPr>
          <a:xfrm>
            <a:off x="9578" y="2420888"/>
            <a:ext cx="6408712" cy="3816424"/>
          </a:xfrm>
        </p:spPr>
        <p:style>
          <a:lnRef idx="2">
            <a:schemeClr val="accent2"/>
          </a:lnRef>
          <a:fillRef idx="1">
            <a:schemeClr val="lt1"/>
          </a:fillRef>
          <a:effectRef idx="0">
            <a:schemeClr val="accent2"/>
          </a:effectRef>
          <a:fontRef idx="minor">
            <a:schemeClr val="dk1"/>
          </a:fontRef>
        </p:style>
        <p:txBody>
          <a:bodyPr>
            <a:noAutofit/>
          </a:bodyPr>
          <a:lstStyle/>
          <a:p>
            <a:pPr algn="just"/>
            <a:r>
              <a:rPr lang="ru-RU" sz="3600" dirty="0" smtClean="0">
                <a:solidFill>
                  <a:srgbClr val="C00000"/>
                </a:solidFill>
                <a:latin typeface="Times New Roman" pitchFamily="18" charset="0"/>
                <a:cs typeface="Times New Roman" pitchFamily="18" charset="0"/>
              </a:rPr>
              <a:t>Самое</a:t>
            </a:r>
            <a:br>
              <a:rPr lang="ru-RU" sz="3600" dirty="0" smtClean="0">
                <a:solidFill>
                  <a:srgbClr val="C00000"/>
                </a:solidFill>
                <a:latin typeface="Times New Roman" pitchFamily="18" charset="0"/>
                <a:cs typeface="Times New Roman" pitchFamily="18" charset="0"/>
              </a:rPr>
            </a:br>
            <a:r>
              <a:rPr lang="ru-RU" sz="3600" dirty="0" smtClean="0">
                <a:solidFill>
                  <a:srgbClr val="C00000"/>
                </a:solidFill>
                <a:latin typeface="Times New Roman" pitchFamily="18" charset="0"/>
                <a:cs typeface="Times New Roman" pitchFamily="18" charset="0"/>
              </a:rPr>
              <a:t> главное!</a:t>
            </a:r>
            <a:br>
              <a:rPr lang="ru-RU" sz="3600" dirty="0" smtClean="0">
                <a:solidFill>
                  <a:srgbClr val="C00000"/>
                </a:solidFill>
                <a:latin typeface="Times New Roman" pitchFamily="18" charset="0"/>
                <a:cs typeface="Times New Roman" pitchFamily="18" charset="0"/>
              </a:rPr>
            </a:br>
            <a:r>
              <a:rPr lang="ru-RU" sz="3600" dirty="0">
                <a:effectLst/>
                <a:latin typeface="Times New Roman" pitchFamily="18" charset="0"/>
                <a:cs typeface="Times New Roman" pitchFamily="18" charset="0"/>
              </a:rPr>
              <a:t>Графолог может рассказать человеку о его характере, его склонностях и темпераменте, что позволит ему направлять свои действия. </a:t>
            </a:r>
            <a:endParaRPr lang="ru-RU" sz="3600"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83003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116632"/>
            <a:ext cx="8352928" cy="6264696"/>
          </a:xfrm>
        </p:spPr>
        <p:style>
          <a:lnRef idx="2">
            <a:schemeClr val="accent2"/>
          </a:lnRef>
          <a:fillRef idx="1">
            <a:schemeClr val="lt1"/>
          </a:fillRef>
          <a:effectRef idx="0">
            <a:schemeClr val="accent2"/>
          </a:effectRef>
          <a:fontRef idx="minor">
            <a:schemeClr val="dk1"/>
          </a:fontRef>
        </p:style>
        <p:txBody>
          <a:bodyPr>
            <a:normAutofit fontScale="90000"/>
          </a:bodyPr>
          <a:lstStyle/>
          <a:p>
            <a:pPr algn="l"/>
            <a:r>
              <a:rPr lang="ru-RU" sz="3100" i="1" u="sng" dirty="0" smtClean="0">
                <a:solidFill>
                  <a:srgbClr val="C00000"/>
                </a:solidFill>
                <a:effectLst/>
                <a:latin typeface="Times New Roman" pitchFamily="18" charset="0"/>
                <a:cs typeface="Times New Roman" pitchFamily="18" charset="0"/>
              </a:rPr>
              <a:t>Анализ </a:t>
            </a:r>
            <a:r>
              <a:rPr lang="ru-RU" sz="3100" i="1" u="sng" dirty="0">
                <a:solidFill>
                  <a:srgbClr val="C00000"/>
                </a:solidFill>
                <a:effectLst/>
                <a:latin typeface="Times New Roman" pitchFamily="18" charset="0"/>
                <a:cs typeface="Times New Roman" pitchFamily="18" charset="0"/>
              </a:rPr>
              <a:t>почерка. </a:t>
            </a:r>
            <a:r>
              <a:rPr lang="ru-RU" sz="3100" i="1" u="sng" dirty="0" smtClean="0">
                <a:solidFill>
                  <a:srgbClr val="C00000"/>
                </a:solidFill>
                <a:effectLst/>
                <a:latin typeface="Times New Roman" pitchFamily="18" charset="0"/>
                <a:cs typeface="Times New Roman" pitchFamily="18" charset="0"/>
              </a:rPr>
              <a:t/>
            </a:r>
            <a:br>
              <a:rPr lang="ru-RU" sz="3100" i="1" u="sng" dirty="0" smtClean="0">
                <a:solidFill>
                  <a:srgbClr val="C00000"/>
                </a:solidFill>
                <a:effectLst/>
                <a:latin typeface="Times New Roman" pitchFamily="18" charset="0"/>
                <a:cs typeface="Times New Roman" pitchFamily="18" charset="0"/>
              </a:rPr>
            </a:br>
            <a:r>
              <a:rPr lang="ru-RU" sz="3100" i="1" u="sng" dirty="0" smtClean="0">
                <a:solidFill>
                  <a:srgbClr val="C00000"/>
                </a:solidFill>
                <a:effectLst/>
                <a:latin typeface="Times New Roman" pitchFamily="18" charset="0"/>
                <a:cs typeface="Times New Roman" pitchFamily="18" charset="0"/>
              </a:rPr>
              <a:t>Основные </a:t>
            </a:r>
            <a:r>
              <a:rPr lang="ru-RU" sz="3100" i="1" u="sng" dirty="0">
                <a:solidFill>
                  <a:srgbClr val="C00000"/>
                </a:solidFill>
                <a:effectLst/>
                <a:latin typeface="Times New Roman" pitchFamily="18" charset="0"/>
                <a:cs typeface="Times New Roman" pitchFamily="18" charset="0"/>
              </a:rPr>
              <a:t>принципы </a:t>
            </a:r>
            <a:r>
              <a:rPr lang="ru-RU" sz="3100" dirty="0">
                <a:effectLst/>
                <a:latin typeface="Times New Roman" pitchFamily="18" charset="0"/>
                <a:cs typeface="Times New Roman" pitchFamily="18" charset="0"/>
              </a:rPr>
              <a:t/>
            </a:r>
            <a:br>
              <a:rPr lang="ru-RU" sz="3100" dirty="0">
                <a:effectLst/>
                <a:latin typeface="Times New Roman" pitchFamily="18" charset="0"/>
                <a:cs typeface="Times New Roman" pitchFamily="18" charset="0"/>
              </a:rPr>
            </a:br>
            <a:r>
              <a:rPr lang="ru-RU" sz="3100" dirty="0">
                <a:solidFill>
                  <a:schemeClr val="tx1"/>
                </a:solidFill>
                <a:effectLst/>
                <a:latin typeface="Times New Roman" pitchFamily="18" charset="0"/>
                <a:cs typeface="Times New Roman" pitchFamily="18" charset="0"/>
              </a:rPr>
              <a:t>Сегодня разработана целая система признаков почерка, каждый из которых отражает определенную внутреннюю черту личности.</a:t>
            </a:r>
            <a:br>
              <a:rPr lang="ru-RU" sz="3100" dirty="0">
                <a:solidFill>
                  <a:schemeClr val="tx1"/>
                </a:solidFill>
                <a:effectLst/>
                <a:latin typeface="Times New Roman" pitchFamily="18" charset="0"/>
                <a:cs typeface="Times New Roman" pitchFamily="18" charset="0"/>
              </a:rPr>
            </a:br>
            <a:r>
              <a:rPr lang="ru-RU" sz="3100" dirty="0">
                <a:solidFill>
                  <a:schemeClr val="tx1"/>
                </a:solidFill>
                <a:effectLst/>
                <a:latin typeface="Times New Roman" pitchFamily="18" charset="0"/>
                <a:cs typeface="Times New Roman" pitchFamily="18" charset="0"/>
              </a:rPr>
              <a:t>Основными признаками почерка являются:</a:t>
            </a:r>
            <a:br>
              <a:rPr lang="ru-RU" sz="3100" dirty="0">
                <a:solidFill>
                  <a:schemeClr val="tx1"/>
                </a:solidFill>
                <a:effectLst/>
                <a:latin typeface="Times New Roman" pitchFamily="18" charset="0"/>
                <a:cs typeface="Times New Roman" pitchFamily="18" charset="0"/>
              </a:rPr>
            </a:br>
            <a:r>
              <a:rPr lang="ru-RU" sz="3100" dirty="0" smtClean="0">
                <a:solidFill>
                  <a:schemeClr val="tx1"/>
                </a:solidFill>
                <a:effectLst/>
                <a:latin typeface="Times New Roman" pitchFamily="18" charset="0"/>
                <a:cs typeface="Times New Roman" pitchFamily="18" charset="0"/>
              </a:rPr>
              <a:t>-размер букв,</a:t>
            </a:r>
            <a:r>
              <a:rPr lang="ru-RU" sz="3100" dirty="0">
                <a:solidFill>
                  <a:schemeClr val="tx1"/>
                </a:solidFill>
                <a:effectLst/>
                <a:latin typeface="Times New Roman" pitchFamily="18" charset="0"/>
                <a:cs typeface="Times New Roman" pitchFamily="18" charset="0"/>
              </a:rPr>
              <a:t/>
            </a:r>
            <a:br>
              <a:rPr lang="ru-RU" sz="3100" dirty="0">
                <a:solidFill>
                  <a:schemeClr val="tx1"/>
                </a:solidFill>
                <a:effectLst/>
                <a:latin typeface="Times New Roman" pitchFamily="18" charset="0"/>
                <a:cs typeface="Times New Roman" pitchFamily="18" charset="0"/>
              </a:rPr>
            </a:br>
            <a:r>
              <a:rPr lang="ru-RU" sz="3100" dirty="0" smtClean="0">
                <a:solidFill>
                  <a:schemeClr val="tx1"/>
                </a:solidFill>
                <a:effectLst/>
                <a:latin typeface="Times New Roman" pitchFamily="18" charset="0"/>
                <a:cs typeface="Times New Roman" pitchFamily="18" charset="0"/>
              </a:rPr>
              <a:t>-наклон букв,</a:t>
            </a:r>
            <a:r>
              <a:rPr lang="ru-RU" sz="3100" dirty="0">
                <a:solidFill>
                  <a:schemeClr val="tx1"/>
                </a:solidFill>
                <a:effectLst/>
                <a:latin typeface="Times New Roman" pitchFamily="18" charset="0"/>
                <a:cs typeface="Times New Roman" pitchFamily="18" charset="0"/>
              </a:rPr>
              <a:t/>
            </a:r>
            <a:br>
              <a:rPr lang="ru-RU" sz="3100" dirty="0">
                <a:solidFill>
                  <a:schemeClr val="tx1"/>
                </a:solidFill>
                <a:effectLst/>
                <a:latin typeface="Times New Roman" pitchFamily="18" charset="0"/>
                <a:cs typeface="Times New Roman" pitchFamily="18" charset="0"/>
              </a:rPr>
            </a:br>
            <a:r>
              <a:rPr lang="ru-RU" sz="3100" dirty="0" smtClean="0">
                <a:solidFill>
                  <a:schemeClr val="tx1"/>
                </a:solidFill>
                <a:effectLst/>
                <a:latin typeface="Times New Roman" pitchFamily="18" charset="0"/>
                <a:cs typeface="Times New Roman" pitchFamily="18" charset="0"/>
              </a:rPr>
              <a:t>-направление сроки,</a:t>
            </a:r>
            <a:r>
              <a:rPr lang="ru-RU" sz="3100" dirty="0">
                <a:solidFill>
                  <a:schemeClr val="tx1"/>
                </a:solidFill>
                <a:effectLst/>
                <a:latin typeface="Times New Roman" pitchFamily="18" charset="0"/>
                <a:cs typeface="Times New Roman" pitchFamily="18" charset="0"/>
              </a:rPr>
              <a:t/>
            </a:r>
            <a:br>
              <a:rPr lang="ru-RU" sz="3100" dirty="0">
                <a:solidFill>
                  <a:schemeClr val="tx1"/>
                </a:solidFill>
                <a:effectLst/>
                <a:latin typeface="Times New Roman" pitchFamily="18" charset="0"/>
                <a:cs typeface="Times New Roman" pitchFamily="18" charset="0"/>
              </a:rPr>
            </a:br>
            <a:r>
              <a:rPr lang="ru-RU" sz="3100" dirty="0" smtClean="0">
                <a:solidFill>
                  <a:schemeClr val="tx1"/>
                </a:solidFill>
                <a:effectLst/>
                <a:latin typeface="Times New Roman" pitchFamily="18" charset="0"/>
                <a:cs typeface="Times New Roman" pitchFamily="18" charset="0"/>
              </a:rPr>
              <a:t>-сила нажима,</a:t>
            </a:r>
            <a:r>
              <a:rPr lang="ru-RU" sz="3100" dirty="0">
                <a:solidFill>
                  <a:schemeClr val="tx1"/>
                </a:solidFill>
                <a:effectLst/>
                <a:latin typeface="Times New Roman" pitchFamily="18" charset="0"/>
                <a:cs typeface="Times New Roman" pitchFamily="18" charset="0"/>
              </a:rPr>
              <a:t/>
            </a:r>
            <a:br>
              <a:rPr lang="ru-RU" sz="3100" dirty="0">
                <a:solidFill>
                  <a:schemeClr val="tx1"/>
                </a:solidFill>
                <a:effectLst/>
                <a:latin typeface="Times New Roman" pitchFamily="18" charset="0"/>
                <a:cs typeface="Times New Roman" pitchFamily="18" charset="0"/>
              </a:rPr>
            </a:br>
            <a:r>
              <a:rPr lang="ru-RU" sz="3100" dirty="0" smtClean="0">
                <a:solidFill>
                  <a:schemeClr val="tx1"/>
                </a:solidFill>
                <a:effectLst/>
                <a:latin typeface="Times New Roman" pitchFamily="18" charset="0"/>
                <a:cs typeface="Times New Roman" pitchFamily="18" charset="0"/>
              </a:rPr>
              <a:t>-характер </a:t>
            </a:r>
            <a:r>
              <a:rPr lang="ru-RU" sz="3100" dirty="0">
                <a:solidFill>
                  <a:schemeClr val="tx1"/>
                </a:solidFill>
                <a:effectLst/>
                <a:latin typeface="Times New Roman" pitchFamily="18" charset="0"/>
                <a:cs typeface="Times New Roman" pitchFamily="18" charset="0"/>
              </a:rPr>
              <a:t>написания </a:t>
            </a:r>
            <a:r>
              <a:rPr lang="ru-RU" sz="3100" dirty="0" smtClean="0">
                <a:solidFill>
                  <a:schemeClr val="tx1"/>
                </a:solidFill>
                <a:effectLst/>
                <a:latin typeface="Times New Roman" pitchFamily="18" charset="0"/>
                <a:cs typeface="Times New Roman" pitchFamily="18" charset="0"/>
              </a:rPr>
              <a:t>слов,</a:t>
            </a:r>
            <a:r>
              <a:rPr lang="ru-RU" sz="3100" dirty="0">
                <a:solidFill>
                  <a:schemeClr val="tx1"/>
                </a:solidFill>
                <a:effectLst/>
                <a:latin typeface="Times New Roman" pitchFamily="18" charset="0"/>
                <a:cs typeface="Times New Roman" pitchFamily="18" charset="0"/>
              </a:rPr>
              <a:t/>
            </a:r>
            <a:br>
              <a:rPr lang="ru-RU" sz="3100" dirty="0">
                <a:solidFill>
                  <a:schemeClr val="tx1"/>
                </a:solidFill>
                <a:effectLst/>
                <a:latin typeface="Times New Roman" pitchFamily="18" charset="0"/>
                <a:cs typeface="Times New Roman" pitchFamily="18" charset="0"/>
              </a:rPr>
            </a:br>
            <a:r>
              <a:rPr lang="ru-RU" sz="3100" dirty="0" smtClean="0">
                <a:solidFill>
                  <a:schemeClr val="tx1"/>
                </a:solidFill>
                <a:effectLst/>
                <a:latin typeface="Times New Roman" pitchFamily="18" charset="0"/>
                <a:cs typeface="Times New Roman" pitchFamily="18" charset="0"/>
              </a:rPr>
              <a:t>-поля</a:t>
            </a:r>
            <a:r>
              <a:rPr lang="ru-RU" sz="3100" dirty="0">
                <a:solidFill>
                  <a:schemeClr val="tx1"/>
                </a:solidFill>
                <a:effectLst/>
                <a:latin typeface="Times New Roman" pitchFamily="18" charset="0"/>
                <a:cs typeface="Times New Roman" pitchFamily="18" charset="0"/>
              </a:rPr>
              <a:t>,</a:t>
            </a:r>
            <a:br>
              <a:rPr lang="ru-RU" sz="3100" dirty="0">
                <a:solidFill>
                  <a:schemeClr val="tx1"/>
                </a:solidFill>
                <a:effectLst/>
                <a:latin typeface="Times New Roman" pitchFamily="18" charset="0"/>
                <a:cs typeface="Times New Roman" pitchFamily="18" charset="0"/>
              </a:rPr>
            </a:br>
            <a:r>
              <a:rPr lang="ru-RU" sz="3100" dirty="0" smtClean="0">
                <a:solidFill>
                  <a:schemeClr val="tx1"/>
                </a:solidFill>
                <a:effectLst/>
                <a:latin typeface="Times New Roman" pitchFamily="18" charset="0"/>
                <a:cs typeface="Times New Roman" pitchFamily="18" charset="0"/>
              </a:rPr>
              <a:t>-очертания </a:t>
            </a:r>
            <a:r>
              <a:rPr lang="ru-RU" sz="3100" dirty="0">
                <a:solidFill>
                  <a:schemeClr val="tx1"/>
                </a:solidFill>
                <a:effectLst/>
                <a:latin typeface="Times New Roman" pitchFamily="18" charset="0"/>
                <a:cs typeface="Times New Roman" pitchFamily="18" charset="0"/>
              </a:rPr>
              <a:t>букв.</a:t>
            </a:r>
            <a:r>
              <a:rPr lang="ru-RU" dirty="0">
                <a:solidFill>
                  <a:schemeClr val="tx1"/>
                </a:solidFill>
                <a:effectLst/>
              </a:rPr>
              <a:t/>
            </a:r>
            <a:br>
              <a:rPr lang="ru-RU" dirty="0">
                <a:solidFill>
                  <a:schemeClr val="tx1"/>
                </a:solidFill>
                <a:effectLst/>
              </a:rPr>
            </a:br>
            <a:endParaRPr lang="ru-RU" dirty="0">
              <a:solidFill>
                <a:schemeClr val="tx1"/>
              </a:solidFill>
            </a:endParaRPr>
          </a:p>
        </p:txBody>
      </p:sp>
    </p:spTree>
    <p:extLst>
      <p:ext uri="{BB962C8B-B14F-4D97-AF65-F5344CB8AC3E}">
        <p14:creationId xmlns:p14="http://schemas.microsoft.com/office/powerpoint/2010/main" val="4109448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7504" y="116632"/>
            <a:ext cx="8640960" cy="1728192"/>
          </a:xfrm>
        </p:spPr>
        <p:style>
          <a:lnRef idx="2">
            <a:schemeClr val="accent2"/>
          </a:lnRef>
          <a:fillRef idx="1">
            <a:schemeClr val="lt1"/>
          </a:fillRef>
          <a:effectRef idx="0">
            <a:schemeClr val="accent2"/>
          </a:effectRef>
          <a:fontRef idx="minor">
            <a:schemeClr val="dk1"/>
          </a:fontRef>
        </p:style>
        <p:txBody>
          <a:bodyPr>
            <a:normAutofit/>
          </a:bodyPr>
          <a:lstStyle/>
          <a:p>
            <a:r>
              <a:rPr lang="ru-RU" sz="3200" dirty="0" smtClean="0">
                <a:solidFill>
                  <a:srgbClr val="C00000"/>
                </a:solidFill>
                <a:latin typeface="Times New Roman" pitchFamily="18" charset="0"/>
                <a:cs typeface="Times New Roman" pitchFamily="18" charset="0"/>
              </a:rPr>
              <a:t>Исследование </a:t>
            </a:r>
            <a:br>
              <a:rPr lang="ru-RU" sz="3200" dirty="0" smtClean="0">
                <a:solidFill>
                  <a:srgbClr val="C00000"/>
                </a:solidFill>
                <a:latin typeface="Times New Roman" pitchFamily="18" charset="0"/>
                <a:cs typeface="Times New Roman" pitchFamily="18" charset="0"/>
              </a:rPr>
            </a:br>
            <a:r>
              <a:rPr lang="ru-RU" sz="3200" dirty="0" smtClean="0">
                <a:solidFill>
                  <a:srgbClr val="C00000"/>
                </a:solidFill>
                <a:latin typeface="Times New Roman" pitchFamily="18" charset="0"/>
                <a:cs typeface="Times New Roman" pitchFamily="18" charset="0"/>
              </a:rPr>
              <a:t>8 человек из 7 б класса</a:t>
            </a:r>
            <a:endParaRPr lang="ru-RU" sz="3200" dirty="0">
              <a:solidFill>
                <a:srgbClr val="C00000"/>
              </a:solidFill>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168534593"/>
              </p:ext>
            </p:extLst>
          </p:nvPr>
        </p:nvGraphicFramePr>
        <p:xfrm>
          <a:off x="-5763" y="1484784"/>
          <a:ext cx="9108505" cy="5085185"/>
        </p:xfrm>
        <a:graphic>
          <a:graphicData uri="http://schemas.openxmlformats.org/drawingml/2006/table">
            <a:tbl>
              <a:tblPr firstRow="1" bandRow="1">
                <a:tableStyleId>{5C22544A-7EE6-4342-B048-85BDC9FD1C3A}</a:tableStyleId>
              </a:tblPr>
              <a:tblGrid>
                <a:gridCol w="1481058">
                  <a:extLst>
                    <a:ext uri="{9D8B030D-6E8A-4147-A177-3AD203B41FA5}">
                      <a16:colId xmlns:a16="http://schemas.microsoft.com/office/drawing/2014/main" val="20000"/>
                    </a:ext>
                  </a:extLst>
                </a:gridCol>
                <a:gridCol w="1481058">
                  <a:extLst>
                    <a:ext uri="{9D8B030D-6E8A-4147-A177-3AD203B41FA5}">
                      <a16:colId xmlns:a16="http://schemas.microsoft.com/office/drawing/2014/main" val="20001"/>
                    </a:ext>
                  </a:extLst>
                </a:gridCol>
                <a:gridCol w="1445332">
                  <a:extLst>
                    <a:ext uri="{9D8B030D-6E8A-4147-A177-3AD203B41FA5}">
                      <a16:colId xmlns:a16="http://schemas.microsoft.com/office/drawing/2014/main" val="20002"/>
                    </a:ext>
                  </a:extLst>
                </a:gridCol>
                <a:gridCol w="1516783">
                  <a:extLst>
                    <a:ext uri="{9D8B030D-6E8A-4147-A177-3AD203B41FA5}">
                      <a16:colId xmlns:a16="http://schemas.microsoft.com/office/drawing/2014/main" val="20003"/>
                    </a:ext>
                  </a:extLst>
                </a:gridCol>
                <a:gridCol w="1481058">
                  <a:extLst>
                    <a:ext uri="{9D8B030D-6E8A-4147-A177-3AD203B41FA5}">
                      <a16:colId xmlns:a16="http://schemas.microsoft.com/office/drawing/2014/main" val="20004"/>
                    </a:ext>
                  </a:extLst>
                </a:gridCol>
                <a:gridCol w="1703216">
                  <a:extLst>
                    <a:ext uri="{9D8B030D-6E8A-4147-A177-3AD203B41FA5}">
                      <a16:colId xmlns:a16="http://schemas.microsoft.com/office/drawing/2014/main" val="20005"/>
                    </a:ext>
                  </a:extLst>
                </a:gridCol>
              </a:tblGrid>
              <a:tr h="1516634">
                <a:tc>
                  <a:txBody>
                    <a:bodyPr/>
                    <a:lstStyle/>
                    <a:p>
                      <a:pPr algn="ctr"/>
                      <a:r>
                        <a:rPr lang="ru-RU" sz="2000" b="1" dirty="0" smtClean="0">
                          <a:latin typeface="Times New Roman" pitchFamily="18" charset="0"/>
                          <a:cs typeface="Times New Roman" pitchFamily="18" charset="0"/>
                        </a:rPr>
                        <a:t>Размер </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Наклон</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Направление строки</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Сила нажима</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Характер написания</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Очертание букв</a:t>
                      </a:r>
                      <a:endParaRPr lang="ru-RU" sz="2000" b="1"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802924">
                <a:tc>
                  <a:txBody>
                    <a:bodyPr/>
                    <a:lstStyle/>
                    <a:p>
                      <a:pPr algn="ctr"/>
                      <a:r>
                        <a:rPr lang="ru-RU" sz="2000" b="1" dirty="0" smtClean="0">
                          <a:latin typeface="Times New Roman" pitchFamily="18" charset="0"/>
                          <a:cs typeface="Times New Roman" pitchFamily="18" charset="0"/>
                        </a:rPr>
                        <a:t>Средний - 3</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Вправо - 3</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Прямо - 3</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Сильная  - 3</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Слитно - 8</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Угловые - 5</a:t>
                      </a:r>
                      <a:endParaRPr lang="ru-RU" sz="2000" b="1"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1159779">
                <a:tc>
                  <a:txBody>
                    <a:bodyPr/>
                    <a:lstStyle/>
                    <a:p>
                      <a:pPr algn="ctr"/>
                      <a:r>
                        <a:rPr lang="ru-RU" sz="2000" b="1" dirty="0" smtClean="0">
                          <a:latin typeface="Times New Roman" pitchFamily="18" charset="0"/>
                          <a:cs typeface="Times New Roman" pitchFamily="18" charset="0"/>
                        </a:rPr>
                        <a:t>Мелкий-</a:t>
                      </a:r>
                      <a:r>
                        <a:rPr lang="ru-RU" sz="2000" b="1" baseline="0" dirty="0" smtClean="0">
                          <a:latin typeface="Times New Roman" pitchFamily="18" charset="0"/>
                          <a:cs typeface="Times New Roman" pitchFamily="18" charset="0"/>
                        </a:rPr>
                        <a:t> 2</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Вертикально</a:t>
                      </a:r>
                      <a:r>
                        <a:rPr lang="ru-RU" sz="2000" b="1" baseline="0" dirty="0" smtClean="0">
                          <a:latin typeface="Times New Roman" pitchFamily="18" charset="0"/>
                          <a:cs typeface="Times New Roman" pitchFamily="18" charset="0"/>
                        </a:rPr>
                        <a:t> -2</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Неровные волны -5</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Средняя -5</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Раздельно - 0</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Округлые -3</a:t>
                      </a:r>
                      <a:endParaRPr lang="ru-RU" sz="2000" b="1"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802924">
                <a:tc>
                  <a:txBody>
                    <a:bodyPr/>
                    <a:lstStyle/>
                    <a:p>
                      <a:pPr algn="ctr"/>
                      <a:r>
                        <a:rPr lang="ru-RU" sz="2000" b="1" dirty="0" smtClean="0">
                          <a:latin typeface="Times New Roman" pitchFamily="18" charset="0"/>
                          <a:cs typeface="Times New Roman" pitchFamily="18" charset="0"/>
                        </a:rPr>
                        <a:t>Крупный  -3</a:t>
                      </a:r>
                      <a:endParaRPr lang="ru-RU" sz="2000" b="1" dirty="0">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Влево - 1</a:t>
                      </a:r>
                      <a:endParaRPr lang="ru-RU" sz="2000" b="1" dirty="0">
                        <a:latin typeface="Times New Roman" pitchFamily="18" charset="0"/>
                        <a:cs typeface="Times New Roman" pitchFamily="18" charset="0"/>
                      </a:endParaRPr>
                    </a:p>
                  </a:txBody>
                  <a:tcPr/>
                </a:tc>
                <a:tc>
                  <a:txBody>
                    <a:bodyPr/>
                    <a:lstStyle/>
                    <a:p>
                      <a:pPr algn="ctr"/>
                      <a:endParaRPr lang="ru-RU" sz="2000" b="1" dirty="0">
                        <a:latin typeface="Times New Roman" pitchFamily="18" charset="0"/>
                        <a:cs typeface="Times New Roman" pitchFamily="18" charset="0"/>
                      </a:endParaRPr>
                    </a:p>
                  </a:txBody>
                  <a:tcPr/>
                </a:tc>
                <a:tc>
                  <a:txBody>
                    <a:bodyPr/>
                    <a:lstStyle/>
                    <a:p>
                      <a:pPr algn="ctr"/>
                      <a:endParaRPr lang="ru-RU" sz="2000" b="1" dirty="0">
                        <a:latin typeface="Times New Roman" pitchFamily="18" charset="0"/>
                        <a:cs typeface="Times New Roman" pitchFamily="18" charset="0"/>
                      </a:endParaRPr>
                    </a:p>
                  </a:txBody>
                  <a:tcPr/>
                </a:tc>
                <a:tc>
                  <a:txBody>
                    <a:bodyPr/>
                    <a:lstStyle/>
                    <a:p>
                      <a:pPr algn="ctr"/>
                      <a:endParaRPr lang="ru-RU" sz="2000" b="1" dirty="0">
                        <a:latin typeface="Times New Roman" pitchFamily="18" charset="0"/>
                        <a:cs typeface="Times New Roman" pitchFamily="18" charset="0"/>
                      </a:endParaRPr>
                    </a:p>
                  </a:txBody>
                  <a:tcPr/>
                </a:tc>
                <a:tc>
                  <a:txBody>
                    <a:bodyPr/>
                    <a:lstStyle/>
                    <a:p>
                      <a:pPr algn="ctr"/>
                      <a:endParaRPr lang="ru-RU" sz="2000" b="1"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802924">
                <a:tc>
                  <a:txBody>
                    <a:bodyPr/>
                    <a:lstStyle/>
                    <a:p>
                      <a:pPr algn="ctr"/>
                      <a:endParaRPr lang="ru-RU" sz="2000" b="1">
                        <a:latin typeface="Times New Roman" pitchFamily="18" charset="0"/>
                        <a:cs typeface="Times New Roman" pitchFamily="18" charset="0"/>
                      </a:endParaRPr>
                    </a:p>
                  </a:txBody>
                  <a:tcPr/>
                </a:tc>
                <a:tc>
                  <a:txBody>
                    <a:bodyPr/>
                    <a:lstStyle/>
                    <a:p>
                      <a:pPr algn="ctr"/>
                      <a:r>
                        <a:rPr lang="ru-RU" sz="2000" b="1" dirty="0" smtClean="0">
                          <a:latin typeface="Times New Roman" pitchFamily="18" charset="0"/>
                          <a:cs typeface="Times New Roman" pitchFamily="18" charset="0"/>
                        </a:rPr>
                        <a:t>Все хар.-2</a:t>
                      </a:r>
                      <a:endParaRPr lang="ru-RU" sz="2000" b="1" dirty="0">
                        <a:latin typeface="Times New Roman" pitchFamily="18" charset="0"/>
                        <a:cs typeface="Times New Roman" pitchFamily="18" charset="0"/>
                      </a:endParaRPr>
                    </a:p>
                  </a:txBody>
                  <a:tcPr/>
                </a:tc>
                <a:tc>
                  <a:txBody>
                    <a:bodyPr/>
                    <a:lstStyle/>
                    <a:p>
                      <a:pPr algn="ctr"/>
                      <a:endParaRPr lang="ru-RU" sz="2000" b="1" dirty="0">
                        <a:latin typeface="Times New Roman" pitchFamily="18" charset="0"/>
                        <a:cs typeface="Times New Roman" pitchFamily="18" charset="0"/>
                      </a:endParaRPr>
                    </a:p>
                  </a:txBody>
                  <a:tcPr/>
                </a:tc>
                <a:tc>
                  <a:txBody>
                    <a:bodyPr/>
                    <a:lstStyle/>
                    <a:p>
                      <a:pPr algn="ctr"/>
                      <a:endParaRPr lang="ru-RU" sz="2000" b="1" dirty="0">
                        <a:latin typeface="Times New Roman" pitchFamily="18" charset="0"/>
                        <a:cs typeface="Times New Roman" pitchFamily="18" charset="0"/>
                      </a:endParaRPr>
                    </a:p>
                  </a:txBody>
                  <a:tcPr/>
                </a:tc>
                <a:tc>
                  <a:txBody>
                    <a:bodyPr/>
                    <a:lstStyle/>
                    <a:p>
                      <a:pPr algn="ctr"/>
                      <a:endParaRPr lang="ru-RU" sz="2000" b="1" dirty="0">
                        <a:latin typeface="Times New Roman" pitchFamily="18" charset="0"/>
                        <a:cs typeface="Times New Roman" pitchFamily="18" charset="0"/>
                      </a:endParaRPr>
                    </a:p>
                  </a:txBody>
                  <a:tcPr/>
                </a:tc>
                <a:tc>
                  <a:txBody>
                    <a:bodyPr/>
                    <a:lstStyle/>
                    <a:p>
                      <a:pPr algn="ctr"/>
                      <a:endParaRPr lang="ru-RU" sz="2000" b="1"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6955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Tree>
    <p:extLst>
      <p:ext uri="{BB962C8B-B14F-4D97-AF65-F5344CB8AC3E}">
        <p14:creationId xmlns:p14="http://schemas.microsoft.com/office/powerpoint/2010/main" val="670211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6251" r="29374"/>
          <a:stretch/>
        </p:blipFill>
        <p:spPr>
          <a:xfrm rot="5400000">
            <a:off x="1479469" y="-194971"/>
            <a:ext cx="6617109" cy="748883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Заголовок 1"/>
          <p:cNvSpPr>
            <a:spLocks noGrp="1"/>
          </p:cNvSpPr>
          <p:nvPr>
            <p:ph type="ctrTitle"/>
          </p:nvPr>
        </p:nvSpPr>
        <p:spPr>
          <a:xfrm>
            <a:off x="0" y="1916832"/>
            <a:ext cx="2808312" cy="864096"/>
          </a:xfrm>
        </p:spPr>
        <p:txBody>
          <a:bodyPr>
            <a:noAutofit/>
          </a:bodyPr>
          <a:lstStyle/>
          <a:p>
            <a:r>
              <a:rPr lang="ru-RU" sz="16600" dirty="0">
                <a:solidFill>
                  <a:srgbClr val="C00000"/>
                </a:solidFill>
              </a:rPr>
              <a:t>1</a:t>
            </a:r>
          </a:p>
        </p:txBody>
      </p:sp>
    </p:spTree>
    <p:extLst>
      <p:ext uri="{BB962C8B-B14F-4D97-AF65-F5344CB8AC3E}">
        <p14:creationId xmlns:p14="http://schemas.microsoft.com/office/powerpoint/2010/main" val="1004871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28219" r="25016"/>
          <a:stretch/>
        </p:blipFill>
        <p:spPr>
          <a:xfrm rot="5400000">
            <a:off x="1994692" y="-291306"/>
            <a:ext cx="6414248" cy="788436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Заголовок 1"/>
          <p:cNvSpPr txBox="1">
            <a:spLocks/>
          </p:cNvSpPr>
          <p:nvPr/>
        </p:nvSpPr>
        <p:spPr>
          <a:xfrm>
            <a:off x="-144524" y="415770"/>
            <a:ext cx="2808312"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b="1" kern="1200">
                <a:solidFill>
                  <a:schemeClr val="tx1">
                    <a:lumMod val="65000"/>
                    <a:lumOff val="35000"/>
                  </a:schemeClr>
                </a:solidFill>
                <a:effectLst>
                  <a:outerShdw blurRad="38100" dist="38100" dir="2700000" algn="tl">
                    <a:srgbClr val="000000">
                      <a:alpha val="43137"/>
                    </a:srgbClr>
                  </a:outerShdw>
                </a:effectLst>
                <a:latin typeface="+mj-lt"/>
                <a:ea typeface="+mj-ea"/>
                <a:cs typeface="+mj-cs"/>
              </a:defRPr>
            </a:lvl1pPr>
          </a:lstStyle>
          <a:p>
            <a:r>
              <a:rPr lang="ru-RU" sz="16600" dirty="0">
                <a:solidFill>
                  <a:srgbClr val="C00000"/>
                </a:solidFill>
              </a:rPr>
              <a:t>2</a:t>
            </a:r>
          </a:p>
        </p:txBody>
      </p:sp>
    </p:spTree>
    <p:extLst>
      <p:ext uri="{BB962C8B-B14F-4D97-AF65-F5344CB8AC3E}">
        <p14:creationId xmlns:p14="http://schemas.microsoft.com/office/powerpoint/2010/main" val="2043733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pic>
        <p:nvPicPr>
          <p:cNvPr id="2050" name="Picture 2" descr="C:\Users\администрация\Desktop\20220323_084209.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9903"/>
          <a:stretch/>
        </p:blipFill>
        <p:spPr bwMode="auto">
          <a:xfrm rot="5400000">
            <a:off x="1417341" y="-517749"/>
            <a:ext cx="6957392" cy="799289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5" name="Заголовок 1"/>
          <p:cNvSpPr txBox="1">
            <a:spLocks/>
          </p:cNvSpPr>
          <p:nvPr/>
        </p:nvSpPr>
        <p:spPr>
          <a:xfrm>
            <a:off x="-504564" y="260648"/>
            <a:ext cx="2808312"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b="1" kern="1200">
                <a:solidFill>
                  <a:schemeClr val="tx1">
                    <a:lumMod val="65000"/>
                    <a:lumOff val="35000"/>
                  </a:schemeClr>
                </a:solidFill>
                <a:effectLst>
                  <a:outerShdw blurRad="38100" dist="38100" dir="2700000" algn="tl">
                    <a:srgbClr val="000000">
                      <a:alpha val="43137"/>
                    </a:srgbClr>
                  </a:outerShdw>
                </a:effectLst>
                <a:latin typeface="+mj-lt"/>
                <a:ea typeface="+mj-ea"/>
                <a:cs typeface="+mj-cs"/>
              </a:defRPr>
            </a:lvl1pPr>
          </a:lstStyle>
          <a:p>
            <a:r>
              <a:rPr lang="ru-RU" sz="16600" dirty="0" smtClean="0">
                <a:solidFill>
                  <a:srgbClr val="C00000"/>
                </a:solidFill>
              </a:rPr>
              <a:t>3</a:t>
            </a:r>
            <a:endParaRPr lang="ru-RU" sz="16600" dirty="0">
              <a:solidFill>
                <a:srgbClr val="C00000"/>
              </a:solidFill>
            </a:endParaRPr>
          </a:p>
        </p:txBody>
      </p:sp>
    </p:spTree>
    <p:extLst>
      <p:ext uri="{BB962C8B-B14F-4D97-AF65-F5344CB8AC3E}">
        <p14:creationId xmlns:p14="http://schemas.microsoft.com/office/powerpoint/2010/main" val="1333870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95736" y="1196752"/>
            <a:ext cx="5688632" cy="1728192"/>
          </a:xfrm>
        </p:spPr>
        <p:txBody>
          <a:bodyPr/>
          <a:lstStyle/>
          <a:p>
            <a:endParaRPr lang="ru-RU" dirty="0"/>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25000" r="8125"/>
          <a:stretch/>
        </p:blipFill>
        <p:spPr>
          <a:xfrm rot="5400000">
            <a:off x="1507350" y="-527130"/>
            <a:ext cx="6669360" cy="81009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Заголовок 1"/>
          <p:cNvSpPr txBox="1">
            <a:spLocks/>
          </p:cNvSpPr>
          <p:nvPr/>
        </p:nvSpPr>
        <p:spPr>
          <a:xfrm>
            <a:off x="-612576" y="332656"/>
            <a:ext cx="2808312"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b="1" kern="1200">
                <a:solidFill>
                  <a:schemeClr val="tx1">
                    <a:lumMod val="65000"/>
                    <a:lumOff val="35000"/>
                  </a:schemeClr>
                </a:solidFill>
                <a:effectLst>
                  <a:outerShdw blurRad="38100" dist="38100" dir="2700000" algn="tl">
                    <a:srgbClr val="000000">
                      <a:alpha val="43137"/>
                    </a:srgbClr>
                  </a:outerShdw>
                </a:effectLst>
                <a:latin typeface="+mj-lt"/>
                <a:ea typeface="+mj-ea"/>
                <a:cs typeface="+mj-cs"/>
              </a:defRPr>
            </a:lvl1pPr>
          </a:lstStyle>
          <a:p>
            <a:r>
              <a:rPr lang="ru-RU" sz="16600" dirty="0">
                <a:solidFill>
                  <a:srgbClr val="C00000"/>
                </a:solidFill>
              </a:rPr>
              <a:t>4</a:t>
            </a:r>
          </a:p>
        </p:txBody>
      </p:sp>
    </p:spTree>
    <p:extLst>
      <p:ext uri="{BB962C8B-B14F-4D97-AF65-F5344CB8AC3E}">
        <p14:creationId xmlns:p14="http://schemas.microsoft.com/office/powerpoint/2010/main" val="4259653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12536" r="12524"/>
          <a:stretch/>
        </p:blipFill>
        <p:spPr>
          <a:xfrm rot="5400000">
            <a:off x="1541784" y="-333531"/>
            <a:ext cx="6852519" cy="756084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Заголовок 1"/>
          <p:cNvSpPr txBox="1">
            <a:spLocks/>
          </p:cNvSpPr>
          <p:nvPr/>
        </p:nvSpPr>
        <p:spPr>
          <a:xfrm>
            <a:off x="-216533" y="404664"/>
            <a:ext cx="2808312"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b="1" kern="1200">
                <a:solidFill>
                  <a:schemeClr val="tx1">
                    <a:lumMod val="65000"/>
                    <a:lumOff val="35000"/>
                  </a:schemeClr>
                </a:solidFill>
                <a:effectLst>
                  <a:outerShdw blurRad="38100" dist="38100" dir="2700000" algn="tl">
                    <a:srgbClr val="000000">
                      <a:alpha val="43137"/>
                    </a:srgbClr>
                  </a:outerShdw>
                </a:effectLst>
                <a:latin typeface="+mj-lt"/>
                <a:ea typeface="+mj-ea"/>
                <a:cs typeface="+mj-cs"/>
              </a:defRPr>
            </a:lvl1pPr>
          </a:lstStyle>
          <a:p>
            <a:r>
              <a:rPr lang="ru-RU" sz="16600" dirty="0">
                <a:solidFill>
                  <a:srgbClr val="C00000"/>
                </a:solidFill>
              </a:rPr>
              <a:t>5</a:t>
            </a:r>
          </a:p>
        </p:txBody>
      </p:sp>
    </p:spTree>
    <p:extLst>
      <p:ext uri="{BB962C8B-B14F-4D97-AF65-F5344CB8AC3E}">
        <p14:creationId xmlns:p14="http://schemas.microsoft.com/office/powerpoint/2010/main" val="3810432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36250" r="12500"/>
          <a:stretch/>
        </p:blipFill>
        <p:spPr>
          <a:xfrm rot="5400000">
            <a:off x="1566989" y="-526314"/>
            <a:ext cx="6336704" cy="805464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Заголовок 1"/>
          <p:cNvSpPr txBox="1">
            <a:spLocks/>
          </p:cNvSpPr>
          <p:nvPr/>
        </p:nvSpPr>
        <p:spPr>
          <a:xfrm>
            <a:off x="-612576" y="1844824"/>
            <a:ext cx="2808312"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b="1" kern="1200">
                <a:solidFill>
                  <a:schemeClr val="tx1">
                    <a:lumMod val="65000"/>
                    <a:lumOff val="35000"/>
                  </a:schemeClr>
                </a:solidFill>
                <a:effectLst>
                  <a:outerShdw blurRad="38100" dist="38100" dir="2700000" algn="tl">
                    <a:srgbClr val="000000">
                      <a:alpha val="43137"/>
                    </a:srgbClr>
                  </a:outerShdw>
                </a:effectLst>
                <a:latin typeface="+mj-lt"/>
                <a:ea typeface="+mj-ea"/>
                <a:cs typeface="+mj-cs"/>
              </a:defRPr>
            </a:lvl1pPr>
          </a:lstStyle>
          <a:p>
            <a:r>
              <a:rPr lang="ru-RU" sz="16600" dirty="0" smtClean="0">
                <a:solidFill>
                  <a:srgbClr val="C00000"/>
                </a:solidFill>
              </a:rPr>
              <a:t>6</a:t>
            </a:r>
            <a:endParaRPr lang="ru-RU" sz="16600" dirty="0">
              <a:solidFill>
                <a:srgbClr val="C00000"/>
              </a:solidFill>
            </a:endParaRPr>
          </a:p>
        </p:txBody>
      </p:sp>
    </p:spTree>
    <p:extLst>
      <p:ext uri="{BB962C8B-B14F-4D97-AF65-F5344CB8AC3E}">
        <p14:creationId xmlns:p14="http://schemas.microsoft.com/office/powerpoint/2010/main" val="2534957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5000" r="33125"/>
          <a:stretch/>
        </p:blipFill>
        <p:spPr>
          <a:xfrm rot="5400000">
            <a:off x="1573767" y="-413527"/>
            <a:ext cx="6356506" cy="813690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Заголовок 1"/>
          <p:cNvSpPr txBox="1">
            <a:spLocks/>
          </p:cNvSpPr>
          <p:nvPr/>
        </p:nvSpPr>
        <p:spPr>
          <a:xfrm>
            <a:off x="-8179" y="620688"/>
            <a:ext cx="2808312"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b="1" kern="1200">
                <a:solidFill>
                  <a:schemeClr val="tx1">
                    <a:lumMod val="65000"/>
                    <a:lumOff val="35000"/>
                  </a:schemeClr>
                </a:solidFill>
                <a:effectLst>
                  <a:outerShdw blurRad="38100" dist="38100" dir="2700000" algn="tl">
                    <a:srgbClr val="000000">
                      <a:alpha val="43137"/>
                    </a:srgbClr>
                  </a:outerShdw>
                </a:effectLst>
                <a:latin typeface="+mj-lt"/>
                <a:ea typeface="+mj-ea"/>
                <a:cs typeface="+mj-cs"/>
              </a:defRPr>
            </a:lvl1pPr>
          </a:lstStyle>
          <a:p>
            <a:r>
              <a:rPr lang="ru-RU" sz="16600" dirty="0">
                <a:solidFill>
                  <a:srgbClr val="C00000"/>
                </a:solidFill>
              </a:rPr>
              <a:t>7</a:t>
            </a:r>
          </a:p>
        </p:txBody>
      </p:sp>
    </p:spTree>
    <p:extLst>
      <p:ext uri="{BB962C8B-B14F-4D97-AF65-F5344CB8AC3E}">
        <p14:creationId xmlns:p14="http://schemas.microsoft.com/office/powerpoint/2010/main" val="2374785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12574" r="43345"/>
          <a:stretch/>
        </p:blipFill>
        <p:spPr>
          <a:xfrm rot="5400000">
            <a:off x="1805822" y="-633322"/>
            <a:ext cx="6612474" cy="784887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Заголовок 1"/>
          <p:cNvSpPr txBox="1">
            <a:spLocks/>
          </p:cNvSpPr>
          <p:nvPr/>
        </p:nvSpPr>
        <p:spPr>
          <a:xfrm>
            <a:off x="-468560" y="764704"/>
            <a:ext cx="2808312" cy="8640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b="1" kern="1200">
                <a:solidFill>
                  <a:schemeClr val="tx1">
                    <a:lumMod val="65000"/>
                    <a:lumOff val="35000"/>
                  </a:schemeClr>
                </a:solidFill>
                <a:effectLst>
                  <a:outerShdw blurRad="38100" dist="38100" dir="2700000" algn="tl">
                    <a:srgbClr val="000000">
                      <a:alpha val="43137"/>
                    </a:srgbClr>
                  </a:outerShdw>
                </a:effectLst>
                <a:latin typeface="+mj-lt"/>
                <a:ea typeface="+mj-ea"/>
                <a:cs typeface="+mj-cs"/>
              </a:defRPr>
            </a:lvl1pPr>
          </a:lstStyle>
          <a:p>
            <a:r>
              <a:rPr lang="ru-RU" sz="16600" dirty="0">
                <a:solidFill>
                  <a:srgbClr val="C00000"/>
                </a:solidFill>
              </a:rPr>
              <a:t>8</a:t>
            </a:r>
          </a:p>
        </p:txBody>
      </p:sp>
    </p:spTree>
    <p:extLst>
      <p:ext uri="{BB962C8B-B14F-4D97-AF65-F5344CB8AC3E}">
        <p14:creationId xmlns:p14="http://schemas.microsoft.com/office/powerpoint/2010/main" val="811738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7504" y="188640"/>
            <a:ext cx="8928992" cy="6480720"/>
          </a:xfrm>
          <a:solidFill>
            <a:schemeClr val="bg1"/>
          </a:solidFill>
        </p:spPr>
        <p:txBody>
          <a:bodyPr>
            <a:noAutofit/>
          </a:bodyPr>
          <a:lstStyle/>
          <a:p>
            <a:pPr algn="l"/>
            <a:r>
              <a:rPr lang="ru-RU" sz="3200" dirty="0" smtClean="0">
                <a:solidFill>
                  <a:srgbClr val="C00000"/>
                </a:solidFill>
                <a:effectLst/>
              </a:rPr>
              <a:t>                           Результаты </a:t>
            </a:r>
            <a:r>
              <a:rPr lang="ru-RU" sz="3200" dirty="0">
                <a:solidFill>
                  <a:srgbClr val="C00000"/>
                </a:solidFill>
                <a:effectLst/>
              </a:rPr>
              <a:t>исследования.</a:t>
            </a:r>
            <a:br>
              <a:rPr lang="ru-RU" sz="3200" dirty="0">
                <a:solidFill>
                  <a:srgbClr val="C00000"/>
                </a:solidFill>
                <a:effectLst/>
              </a:rPr>
            </a:br>
            <a:r>
              <a:rPr lang="ru-RU" sz="3200" dirty="0" smtClean="0">
                <a:solidFill>
                  <a:schemeClr val="tx1"/>
                </a:solidFill>
                <a:effectLst/>
              </a:rPr>
              <a:t>Из </a:t>
            </a:r>
            <a:r>
              <a:rPr lang="ru-RU" sz="3200" dirty="0">
                <a:solidFill>
                  <a:schemeClr val="tx1"/>
                </a:solidFill>
                <a:effectLst/>
              </a:rPr>
              <a:t>8 человек </a:t>
            </a:r>
            <a:r>
              <a:rPr lang="ru-RU" sz="3200" u="sng" dirty="0">
                <a:solidFill>
                  <a:srgbClr val="C00000"/>
                </a:solidFill>
                <a:effectLst/>
              </a:rPr>
              <a:t>средним почерком </a:t>
            </a:r>
            <a:r>
              <a:rPr lang="ru-RU" sz="3200" dirty="0">
                <a:solidFill>
                  <a:schemeClr val="tx1"/>
                </a:solidFill>
                <a:effectLst/>
              </a:rPr>
              <a:t>обладают – 3 человека, </a:t>
            </a:r>
            <a:r>
              <a:rPr lang="ru-RU" sz="3200" i="1" u="sng" dirty="0">
                <a:solidFill>
                  <a:srgbClr val="C00000"/>
                </a:solidFill>
                <a:effectLst/>
              </a:rPr>
              <a:t>мелким</a:t>
            </a:r>
            <a:r>
              <a:rPr lang="ru-RU" sz="3200" dirty="0">
                <a:solidFill>
                  <a:schemeClr val="tx1"/>
                </a:solidFill>
                <a:effectLst/>
              </a:rPr>
              <a:t> -2, </a:t>
            </a:r>
            <a:r>
              <a:rPr lang="ru-RU" sz="3200" i="1" u="sng" dirty="0">
                <a:solidFill>
                  <a:srgbClr val="C00000"/>
                </a:solidFill>
                <a:effectLst/>
              </a:rPr>
              <a:t>крупным</a:t>
            </a:r>
            <a:r>
              <a:rPr lang="ru-RU" sz="3200" dirty="0">
                <a:solidFill>
                  <a:schemeClr val="tx1"/>
                </a:solidFill>
                <a:effectLst/>
              </a:rPr>
              <a:t> -3.</a:t>
            </a:r>
            <a:br>
              <a:rPr lang="ru-RU" sz="3200" dirty="0">
                <a:solidFill>
                  <a:schemeClr val="tx1"/>
                </a:solidFill>
                <a:effectLst/>
              </a:rPr>
            </a:br>
            <a:r>
              <a:rPr lang="ru-RU" sz="3200" dirty="0">
                <a:solidFill>
                  <a:schemeClr val="tx1"/>
                </a:solidFill>
                <a:effectLst/>
              </a:rPr>
              <a:t>         </a:t>
            </a:r>
            <a:r>
              <a:rPr lang="ru-RU" sz="3200" dirty="0">
                <a:solidFill>
                  <a:srgbClr val="C00000"/>
                </a:solidFill>
                <a:effectLst/>
              </a:rPr>
              <a:t>Обучающиеся имеют различный наклон букв:</a:t>
            </a:r>
            <a:r>
              <a:rPr lang="ru-RU" sz="3200" dirty="0">
                <a:solidFill>
                  <a:schemeClr val="tx1"/>
                </a:solidFill>
                <a:effectLst/>
              </a:rPr>
              <a:t/>
            </a:r>
            <a:br>
              <a:rPr lang="ru-RU" sz="3200" dirty="0">
                <a:solidFill>
                  <a:schemeClr val="tx1"/>
                </a:solidFill>
                <a:effectLst/>
              </a:rPr>
            </a:br>
            <a:r>
              <a:rPr lang="ru-RU" sz="3200" dirty="0">
                <a:solidFill>
                  <a:schemeClr val="tx1"/>
                </a:solidFill>
                <a:effectLst/>
              </a:rPr>
              <a:t>-вправо – 3, вертикальные – 2, влево – 1, все признаки – </a:t>
            </a:r>
            <a:r>
              <a:rPr lang="ru-RU" sz="3200" dirty="0" smtClean="0">
                <a:solidFill>
                  <a:schemeClr val="tx1"/>
                </a:solidFill>
                <a:effectLst/>
              </a:rPr>
              <a:t>2.</a:t>
            </a:r>
            <a:br>
              <a:rPr lang="ru-RU" sz="3200" dirty="0" smtClean="0">
                <a:solidFill>
                  <a:schemeClr val="tx1"/>
                </a:solidFill>
                <a:effectLst/>
              </a:rPr>
            </a:br>
            <a:r>
              <a:rPr lang="ru-RU" sz="3200" dirty="0">
                <a:solidFill>
                  <a:srgbClr val="C00000"/>
                </a:solidFill>
                <a:effectLst/>
              </a:rPr>
              <a:t>Н</a:t>
            </a:r>
            <a:r>
              <a:rPr lang="ru-RU" sz="3200" dirty="0" smtClean="0">
                <a:solidFill>
                  <a:srgbClr val="C00000"/>
                </a:solidFill>
                <a:effectLst/>
              </a:rPr>
              <a:t>аправление </a:t>
            </a:r>
            <a:r>
              <a:rPr lang="ru-RU" sz="3200" dirty="0">
                <a:solidFill>
                  <a:srgbClr val="C00000"/>
                </a:solidFill>
                <a:effectLst/>
              </a:rPr>
              <a:t>строки</a:t>
            </a:r>
            <a:r>
              <a:rPr lang="ru-RU" sz="3200" dirty="0">
                <a:solidFill>
                  <a:schemeClr val="tx1"/>
                </a:solidFill>
                <a:effectLst/>
              </a:rPr>
              <a:t>: </a:t>
            </a:r>
            <a:r>
              <a:rPr lang="ru-RU" sz="3200" dirty="0" smtClean="0">
                <a:solidFill>
                  <a:schemeClr val="tx1"/>
                </a:solidFill>
                <a:effectLst/>
              </a:rPr>
              <a:t>прямые - </a:t>
            </a:r>
            <a:r>
              <a:rPr lang="ru-RU" sz="3200" dirty="0">
                <a:solidFill>
                  <a:schemeClr val="tx1"/>
                </a:solidFill>
                <a:effectLst/>
              </a:rPr>
              <a:t>3, неровные волнообразные -5 </a:t>
            </a:r>
            <a:r>
              <a:rPr lang="ru-RU" sz="3200" dirty="0" smtClean="0">
                <a:solidFill>
                  <a:schemeClr val="tx1"/>
                </a:solidFill>
                <a:effectLst/>
              </a:rPr>
              <a:t>человек.</a:t>
            </a:r>
            <a:br>
              <a:rPr lang="ru-RU" sz="3200" dirty="0" smtClean="0">
                <a:solidFill>
                  <a:schemeClr val="tx1"/>
                </a:solidFill>
                <a:effectLst/>
              </a:rPr>
            </a:br>
            <a:r>
              <a:rPr lang="ru-RU" sz="3200" dirty="0" smtClean="0">
                <a:solidFill>
                  <a:schemeClr val="tx1"/>
                </a:solidFill>
                <a:effectLst/>
              </a:rPr>
              <a:t> </a:t>
            </a:r>
            <a:r>
              <a:rPr lang="ru-RU" sz="3200" dirty="0">
                <a:solidFill>
                  <a:srgbClr val="C00000"/>
                </a:solidFill>
                <a:effectLst/>
              </a:rPr>
              <a:t>С</a:t>
            </a:r>
            <a:r>
              <a:rPr lang="ru-RU" sz="3200" dirty="0" smtClean="0">
                <a:solidFill>
                  <a:srgbClr val="C00000"/>
                </a:solidFill>
                <a:effectLst/>
              </a:rPr>
              <a:t>ила </a:t>
            </a:r>
            <a:r>
              <a:rPr lang="ru-RU" sz="3200" dirty="0">
                <a:solidFill>
                  <a:srgbClr val="C00000"/>
                </a:solidFill>
                <a:effectLst/>
              </a:rPr>
              <a:t>нажима</a:t>
            </a:r>
            <a:r>
              <a:rPr lang="ru-RU" sz="3200" dirty="0">
                <a:solidFill>
                  <a:schemeClr val="tx1"/>
                </a:solidFill>
                <a:effectLst/>
              </a:rPr>
              <a:t>: сильная -3, средняя – 5. </a:t>
            </a:r>
            <a:r>
              <a:rPr lang="ru-RU" sz="3200" dirty="0" smtClean="0">
                <a:solidFill>
                  <a:schemeClr val="tx1"/>
                </a:solidFill>
                <a:effectLst/>
              </a:rPr>
              <a:t/>
            </a:r>
            <a:br>
              <a:rPr lang="ru-RU" sz="3200" dirty="0" smtClean="0">
                <a:solidFill>
                  <a:schemeClr val="tx1"/>
                </a:solidFill>
                <a:effectLst/>
              </a:rPr>
            </a:br>
            <a:r>
              <a:rPr lang="ru-RU" sz="3200" dirty="0" smtClean="0">
                <a:solidFill>
                  <a:srgbClr val="C00000"/>
                </a:solidFill>
                <a:effectLst/>
              </a:rPr>
              <a:t>Основная </a:t>
            </a:r>
            <a:r>
              <a:rPr lang="ru-RU" sz="3200" dirty="0">
                <a:solidFill>
                  <a:srgbClr val="C00000"/>
                </a:solidFill>
                <a:effectLst/>
              </a:rPr>
              <a:t>часть пишет слитно, очертание букв в основном угловатое. </a:t>
            </a:r>
            <a:endParaRPr lang="ru-RU" sz="3200" dirty="0">
              <a:solidFill>
                <a:srgbClr val="C00000"/>
              </a:solidFill>
            </a:endParaRPr>
          </a:p>
        </p:txBody>
      </p:sp>
    </p:spTree>
    <p:extLst>
      <p:ext uri="{BB962C8B-B14F-4D97-AF65-F5344CB8AC3E}">
        <p14:creationId xmlns:p14="http://schemas.microsoft.com/office/powerpoint/2010/main" val="3570625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58868" y="1484784"/>
            <a:ext cx="6984776" cy="5184576"/>
          </a:xfrm>
          <a:solidFill>
            <a:schemeClr val="bg1"/>
          </a:solidFill>
        </p:spPr>
        <p:style>
          <a:lnRef idx="2">
            <a:schemeClr val="accent2"/>
          </a:lnRef>
          <a:fillRef idx="1">
            <a:schemeClr val="lt1"/>
          </a:fillRef>
          <a:effectRef idx="0">
            <a:schemeClr val="accent2"/>
          </a:effectRef>
          <a:fontRef idx="minor">
            <a:schemeClr val="dk1"/>
          </a:fontRef>
        </p:style>
        <p:txBody>
          <a:bodyPr>
            <a:normAutofit/>
          </a:bodyPr>
          <a:lstStyle/>
          <a:p>
            <a:r>
              <a:rPr lang="ru-RU" dirty="0" smtClean="0">
                <a:solidFill>
                  <a:srgbClr val="C00000"/>
                </a:solidFill>
                <a:effectLst/>
              </a:rPr>
              <a:t/>
            </a:r>
            <a:br>
              <a:rPr lang="ru-RU" dirty="0" smtClean="0">
                <a:solidFill>
                  <a:srgbClr val="C00000"/>
                </a:solidFill>
                <a:effectLst/>
              </a:rPr>
            </a:br>
            <a:r>
              <a:rPr lang="ru-RU" sz="6000" dirty="0" smtClean="0">
                <a:solidFill>
                  <a:srgbClr val="C00000"/>
                </a:solidFill>
                <a:effectLst/>
              </a:rPr>
              <a:t>Вывод</a:t>
            </a:r>
            <a:r>
              <a:rPr lang="ru-RU" dirty="0" smtClean="0">
                <a:solidFill>
                  <a:srgbClr val="C00000"/>
                </a:solidFill>
                <a:effectLst/>
              </a:rPr>
              <a:t/>
            </a:r>
            <a:br>
              <a:rPr lang="ru-RU" dirty="0" smtClean="0">
                <a:solidFill>
                  <a:srgbClr val="C00000"/>
                </a:solidFill>
                <a:effectLst/>
              </a:rPr>
            </a:br>
            <a:r>
              <a:rPr lang="ru-RU" dirty="0" smtClean="0">
                <a:solidFill>
                  <a:srgbClr val="C00000"/>
                </a:solidFill>
                <a:effectLst/>
              </a:rPr>
              <a:t>Почерк</a:t>
            </a:r>
            <a:r>
              <a:rPr lang="ru-RU" dirty="0" smtClean="0">
                <a:solidFill>
                  <a:schemeClr val="tx1"/>
                </a:solidFill>
                <a:effectLst/>
              </a:rPr>
              <a:t> </a:t>
            </a:r>
            <a:r>
              <a:rPr lang="ru-RU" dirty="0">
                <a:solidFill>
                  <a:schemeClr val="tx1"/>
                </a:solidFill>
                <a:effectLst/>
              </a:rPr>
              <a:t>– это отражение  наших индивидуальных особенностей характера, культуры, отношения к самому себе. </a:t>
            </a:r>
            <a:endParaRPr lang="ru-RU" dirty="0">
              <a:solidFill>
                <a:schemeClr val="tx1"/>
              </a:solidFill>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31545"/>
            <a:ext cx="2570123" cy="34268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57884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Tree>
    <p:extLst>
      <p:ext uri="{BB962C8B-B14F-4D97-AF65-F5344CB8AC3E}">
        <p14:creationId xmlns:p14="http://schemas.microsoft.com/office/powerpoint/2010/main" val="2027356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426</TotalTime>
  <Words>820</Words>
  <Application>Microsoft Office PowerPoint</Application>
  <PresentationFormat>Экран (4:3)</PresentationFormat>
  <Paragraphs>80</Paragraphs>
  <Slides>25</Slides>
  <Notes>3</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25</vt:i4>
      </vt:variant>
    </vt:vector>
  </HeadingPairs>
  <TitlesOfParts>
    <vt:vector size="30" baseType="lpstr">
      <vt:lpstr>Arial</vt:lpstr>
      <vt:lpstr>Calibri</vt:lpstr>
      <vt:lpstr>Mistral</vt:lpstr>
      <vt:lpstr>Times New Roman</vt:lpstr>
      <vt:lpstr>Тема Office</vt:lpstr>
      <vt:lpstr>Что говорит о человеке его почерк</vt:lpstr>
      <vt:lpstr>Заголовок слайда</vt:lpstr>
      <vt:lpstr>Как нет людей, одинаково говорящих,  так нет и людей, одинаково пишущих. Аристотель</vt:lpstr>
      <vt:lpstr>       Мой учитель начальных классов Савченко Г.А. применяла одинаковые методы по обучению чистописанию ко всем одноклассникам, но почерк каждого из нас абсолютно индивидуален.        Анализ почерка может дать возможность раскрыть личностные особенности ученика, которые нашли своё отражение в определённом написании букв и строк.   Характер человека можно определить по его почерку</vt:lpstr>
      <vt:lpstr>Объект исследования: почерк обучающихся 7 б класса, участвующих в исследовании Предмет исследования: взаимосвязь почерка и личностных характеристик человека. Цель: изучение характерных особенностей обучающихся 7 класса с помощью анализа почерка. Задачи:  -познакомиться с научной и публицистической литературой по исследуемой теме; -проанализировать и определить основные параметры почерка; -определить характерные особенности моих семиклассников; -составить психологические портреты и познакомить с результатами на кл.часе</vt:lpstr>
      <vt:lpstr>Методы: -изучение научной и публицистической литературы по исследуемой теме; графологическое исследование образцов почерка и обработка его результатов; -составление показательных диаграмм и таблиц на основе результатов исследование.                      Практическая значимость Определение особенностей характера подростков может помочь учителю правильно организовать работу с детьми и родителями</vt:lpstr>
      <vt:lpstr>Немного из истории  Графология – это древнейшее искусство. Несколько тысяч лет назад китайцы определяли по почерку характер человека, специалисты в древнем Риме, а позднее, монахи средневековья также владели эти искусством. Первая известная ныне книга, посвященная графологии, вышла в свет в 1630 году и была написана итальянским профессором Камилло Бальдо «Как узнать природу и качества человека, взглянув на букву, которую он написал». В этой книге он записал известные на то время толкования индивидуальных качеств человека по его почерку</vt:lpstr>
      <vt:lpstr>Презентация PowerPoint</vt:lpstr>
      <vt:lpstr> Существовало и Русское научное графологическое общество, председателем научной комиссии которого в 20-е годы был Д.М. Зуев-Инсаров, автор популярной книги «Почерк и личность». </vt:lpstr>
      <vt:lpstr>Возможности анализа почерка - Невозможно сказать, принадлежит ли почерк мужчине или женщине, если текст не подписан.  -Почерк не показывает и возраст автора письма.  -Графолог не сможет дать ответ на вопрос женат ли человек или холост, так как брак не изменяет основных черт характера.  -Нельзя по почерку узнать род работы, характер занятия или увлечения того или иного лица. НО!  В то же время почерк может открыть наличие состязательного духа, способность  ясно мыслить, четко действовать, проявлять упорство в достижении цели, присутствие финансовой расчетливости, а также других качеств, которые помогают человеку преуспеть.</vt:lpstr>
      <vt:lpstr>Самое  главное! Графолог может рассказать человеку о его характере, его склонностях и темпераменте, что позволит ему направлять свои действия. </vt:lpstr>
      <vt:lpstr>Анализ почерка.  Основные принципы  Сегодня разработана целая система признаков почерка, каждый из которых отражает определенную внутреннюю черту личности. Основными признаками почерка являются: -размер букв, -наклон букв, -направление сроки, -сила нажима, -характер написания слов, -поля, -очертания букв. </vt:lpstr>
      <vt:lpstr>Исследование  8 человек из 7 б класса</vt:lpstr>
      <vt:lpstr>Презентация PowerPoint</vt:lpstr>
      <vt:lpstr>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Результаты исследования. Из 8 человек средним почерком обладают – 3 человека, мелким -2, крупным -3.          Обучающиеся имеют различный наклон букв: -вправо – 3, вертикальные – 2, влево – 1, все признаки – 2. Направление строки: прямые - 3, неровные волнообразные -5 человек.  Сила нажима: сильная -3, средняя – 5.  Основная часть пишет слитно, очертание букв в основном угловатое. </vt:lpstr>
      <vt:lpstr> Вывод Почерк – это отражение  наших индивидуальных особенностей характера, культуры, отношения к самому себе.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Что говорит о человеке его почерк</dc:title>
  <dc:creator>администрация</dc:creator>
  <cp:lastModifiedBy>Admin</cp:lastModifiedBy>
  <cp:revision>29</cp:revision>
  <dcterms:created xsi:type="dcterms:W3CDTF">2022-03-21T23:48:38Z</dcterms:created>
  <dcterms:modified xsi:type="dcterms:W3CDTF">2022-04-18T09:32:24Z</dcterms:modified>
</cp:coreProperties>
</file>